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4572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9144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13716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18288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22860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27432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32004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3657600" algn="l" defTabSz="3556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39" strike="noStrike" sz="4000" u="none" kumimoji="0" normalizeH="0">
        <a:ln>
          <a:noFill/>
        </a:ln>
        <a:solidFill>
          <a:srgbClr val="D5D5D5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Depuis 2019 entreprise &gt; 250 salariés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Égalité parfaite difficile à obtenir. </a:t>
            </a:r>
          </a:p>
          <a:p>
            <a:pPr/>
            <a:r>
              <a:t>Service informatique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 trouve les plus grosses différences de salaire</a:t>
            </a:r>
          </a:p>
          <a:p>
            <a:pPr/>
            <a:r>
              <a:t>						[20 - 30[ ans —&gt; 28% en faveurs des hommes</a:t>
            </a:r>
          </a:p>
          <a:p>
            <a:pPr/>
            <a:r>
              <a:t>                                   + 60 ans, - 23% en faveur des femmes</a:t>
            </a:r>
          </a:p>
          <a:p>
            <a:pPr/>
            <a:r>
              <a:t>Les femmes qui ont </a:t>
            </a:r>
            <a:r>
              <a:rPr>
                <a:solidFill>
                  <a:srgbClr val="FF40FF"/>
                </a:solidFill>
              </a:rPr>
              <a:t>[5-10[ et [15-20[</a:t>
            </a:r>
            <a:r>
              <a:t>  d’ancienneté sont </a:t>
            </a:r>
            <a:r>
              <a:rPr>
                <a:solidFill>
                  <a:srgbClr val="FF40FF"/>
                </a:solidFill>
              </a:rPr>
              <a:t>défavorisées</a:t>
            </a:r>
          </a:p>
          <a:p>
            <a:pPr/>
            <a:r>
              <a:t>Les femmes qui </a:t>
            </a:r>
            <a:r>
              <a:rPr>
                <a:solidFill>
                  <a:srgbClr val="FF40FF"/>
                </a:solidFill>
              </a:rPr>
              <a:t>travaillent 32 heures</a:t>
            </a:r>
            <a:r>
              <a:t> gagnent </a:t>
            </a:r>
            <a:r>
              <a:rPr>
                <a:solidFill>
                  <a:srgbClr val="FF40FF"/>
                </a:solidFill>
              </a:rPr>
              <a:t>60% de plus</a:t>
            </a:r>
            <a:r>
              <a:t> que les hommes</a:t>
            </a:r>
          </a:p>
          <a:p>
            <a:pPr/>
            <a:r>
              <a:t>À noter que ce ne sont </a:t>
            </a:r>
            <a:r>
              <a:rPr>
                <a:solidFill>
                  <a:srgbClr val="FF40FF"/>
                </a:solidFill>
              </a:rPr>
              <a:t>pas les salariés qui travaillent 35h / semaine qui ont le meilleur taux horaire</a:t>
            </a:r>
            <a:r>
              <a:t>, ce sont ceux qui travaillent 28 et 24h / semaines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femmes </a:t>
            </a:r>
            <a:r>
              <a:rPr>
                <a:solidFill>
                  <a:srgbClr val="FF40FF"/>
                </a:solidFill>
              </a:rPr>
              <a:t>obtiennent légèrement plus d’augmentation</a:t>
            </a:r>
            <a:r>
              <a:t> que les hommes,</a:t>
            </a:r>
          </a:p>
          <a:p>
            <a:pPr/>
            <a:r>
              <a:t>particulièrement celles qui ont entre </a:t>
            </a:r>
            <a:r>
              <a:rPr>
                <a:solidFill>
                  <a:srgbClr val="FF40FF"/>
                </a:solidFill>
              </a:rPr>
              <a:t>20 et 50 ans</a:t>
            </a:r>
            <a:r>
              <a:t> et qui travaillent </a:t>
            </a:r>
            <a:r>
              <a:rPr>
                <a:solidFill>
                  <a:srgbClr val="FF40FF"/>
                </a:solidFill>
              </a:rPr>
              <a:t>24 et 35 heures</a:t>
            </a:r>
            <a:r>
              <a:t> </a:t>
            </a:r>
          </a:p>
          <a:p>
            <a:pPr/>
            <a:r>
              <a:t>Ce sont les personnes qui travaillent </a:t>
            </a:r>
            <a:r>
              <a:rPr>
                <a:solidFill>
                  <a:srgbClr val="FF40FF"/>
                </a:solidFill>
              </a:rPr>
              <a:t>35h</a:t>
            </a:r>
            <a:r>
              <a:t> hebdomadaires qui ont le plus d’augmentations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hape 3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promotions sont à peu près équitablement réparties dans les tranches d’âge sauf pour </a:t>
            </a:r>
          </a:p>
          <a:p>
            <a:pPr/>
            <a:r>
              <a:t>			les </a:t>
            </a:r>
            <a:r>
              <a:rPr>
                <a:solidFill>
                  <a:srgbClr val="FF40FF"/>
                </a:solidFill>
              </a:rPr>
              <a:t>20-30 ans</a:t>
            </a:r>
            <a:r>
              <a:t> (avantage aux hommes) </a:t>
            </a:r>
          </a:p>
          <a:p>
            <a:pPr/>
            <a:r>
              <a:t>			les </a:t>
            </a:r>
            <a:r>
              <a:rPr>
                <a:solidFill>
                  <a:srgbClr val="FF40FF"/>
                </a:solidFill>
              </a:rPr>
              <a:t>plus de 60 ans</a:t>
            </a:r>
            <a:r>
              <a:t> (avantage aux femmes)</a:t>
            </a:r>
          </a:p>
          <a:p>
            <a:pPr/>
            <a:r>
              <a:t>Les </a:t>
            </a:r>
            <a:r>
              <a:rPr>
                <a:solidFill>
                  <a:srgbClr val="FF40FF"/>
                </a:solidFill>
              </a:rPr>
              <a:t>femmes</a:t>
            </a:r>
            <a:r>
              <a:t> qui travaillent </a:t>
            </a:r>
            <a:r>
              <a:rPr>
                <a:solidFill>
                  <a:srgbClr val="FF40FF"/>
                </a:solidFill>
              </a:rPr>
              <a:t>24h hebdomadaires</a:t>
            </a:r>
            <a:r>
              <a:t> obtiennent </a:t>
            </a:r>
            <a:r>
              <a:rPr>
                <a:solidFill>
                  <a:srgbClr val="FF40FF"/>
                </a:solidFill>
              </a:rPr>
              <a:t>plus</a:t>
            </a:r>
            <a:r>
              <a:t> de promotions que les autres. </a:t>
            </a:r>
          </a:p>
          <a:p>
            <a:pPr/>
            <a:r>
              <a:t>Les femmes qui font entre 30 et 60 km de trajet obtiennent plus de promotions.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 femmes entre </a:t>
            </a:r>
            <a:r>
              <a:rPr>
                <a:solidFill>
                  <a:srgbClr val="FF40FF"/>
                </a:solidFill>
              </a:rPr>
              <a:t>40 et 50 ans</a:t>
            </a:r>
            <a:r>
              <a:t> sont les </a:t>
            </a:r>
            <a:r>
              <a:rPr>
                <a:solidFill>
                  <a:srgbClr val="FF40FF"/>
                </a:solidFill>
              </a:rPr>
              <a:t>plus</a:t>
            </a:r>
            <a:r>
              <a:t> satisfaites, comme celles qui ont entre </a:t>
            </a:r>
            <a:r>
              <a:rPr>
                <a:solidFill>
                  <a:srgbClr val="FF40FF"/>
                </a:solidFill>
              </a:rPr>
              <a:t>10 et 15 ans d’ancienneté. </a:t>
            </a:r>
            <a:endParaRPr>
              <a:solidFill>
                <a:srgbClr val="FF40FF"/>
              </a:solidFill>
            </a:endParaRPr>
          </a:p>
          <a:p>
            <a:pPr/>
            <a:r>
              <a:t>Le niveau de satisfaction des femmes qui travaillent </a:t>
            </a:r>
            <a:r>
              <a:rPr>
                <a:solidFill>
                  <a:srgbClr val="FF40FF"/>
                </a:solidFill>
              </a:rPr>
              <a:t>32h/semaine et 28h/semaine</a:t>
            </a:r>
            <a:r>
              <a:t> est relativement </a:t>
            </a:r>
            <a:r>
              <a:rPr>
                <a:solidFill>
                  <a:srgbClr val="FF40FF"/>
                </a:solidFill>
              </a:rPr>
              <a:t>bas</a:t>
            </a:r>
            <a:r>
              <a:t>, alors que celui des </a:t>
            </a:r>
            <a:r>
              <a:rPr>
                <a:solidFill>
                  <a:srgbClr val="FF40FF"/>
                </a:solidFill>
              </a:rPr>
              <a:t>hommes</a:t>
            </a:r>
            <a:r>
              <a:t> pour la même durée hebdomadaire est </a:t>
            </a:r>
            <a:r>
              <a:rPr>
                <a:solidFill>
                  <a:srgbClr val="FF40FF"/>
                </a:solidFill>
              </a:rPr>
              <a:t>maximal</a:t>
            </a:r>
            <a:r>
              <a:t>.</a:t>
            </a:r>
          </a:p>
          <a:p>
            <a:pPr/>
            <a:r>
              <a:t>Leur niveau de satisfaction décroît avec la distance domicile - travail alors que celui des hommes est globalement constant.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noter que pour le calcul du score, le critère de pourcentage de salarié ayant </a:t>
            </a:r>
            <a:r>
              <a:rPr>
                <a:solidFill>
                  <a:srgbClr val="FF40FF"/>
                </a:solidFill>
              </a:rPr>
              <a:t>bénéficié d’une augmentation dans l’année suivant le retour de congés maternité</a:t>
            </a:r>
            <a:r>
              <a:t> n’a pas été conservé. </a:t>
            </a:r>
          </a:p>
          <a:p>
            <a:pPr/>
            <a:r>
              <a:t>Seule les femmes ont eu des congés maternité. </a:t>
            </a:r>
          </a:p>
          <a:p>
            <a:pPr/>
            <a:r>
              <a:t>Même s’il est difficile de juger comme ça sans connaître les niveaux de compétences des uns et des autres, on peut constater que globalement </a:t>
            </a:r>
            <a:r>
              <a:rPr>
                <a:solidFill>
                  <a:srgbClr val="FF40FF"/>
                </a:solidFill>
              </a:rPr>
              <a:t>même si elles obtiennent des augmentations et des promotions, elle sont moins bien payées que les hommes</a:t>
            </a:r>
            <a:r>
              <a:t>. Ce point doit pouvoir être amélioré.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341375">
              <a:buSzTx/>
              <a:buNone/>
              <a:defRPr spc="-38" sz="3839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exte niveau 1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itre de la présentation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algn="ctr">
              <a:defRPr spc="-101" sz="101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09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itre de l’ordre du jour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e niveau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ros plan en noir et blanc de feuilles de papier recourbées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isque gris sur un arrière-plan gris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age abstraite de deux disques gris qui s’entrecroisent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ros plan en noir et blanc d’une texture tissé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urbe et ligne abstraites grises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eur et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341375">
              <a:buSzTx/>
              <a:buNone/>
              <a:defRPr spc="-38" sz="3839"/>
            </a:lvl1pPr>
          </a:lstStyle>
          <a:p>
            <a:pPr/>
            <a:r>
              <a:t>Auteur et date</a:t>
            </a:r>
          </a:p>
        </p:txBody>
      </p:sp>
      <p:sp>
        <p:nvSpPr>
          <p:cNvPr id="23" name="Texte niveau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itre de la présentation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algn="ctr">
              <a:defRPr spc="-101" sz="101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uloir d’une structure en béton de plein air sous un ciel partiellement nuageux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Vue à travers un plafond en maille, sous un ciel bleu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>
              <a:buSzTx/>
              <a:buNone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/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lnSpc>
                <a:spcPct val="100000"/>
              </a:lnSpc>
              <a:defRPr spc="0"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9144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13716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18288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22860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2743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32004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36576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9pPr>
    </p:titleStyle>
    <p:bodyStyle>
      <a:lvl1pPr marL="4572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1pPr>
      <a:lvl2pPr marL="9144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2pPr>
      <a:lvl3pPr marL="13716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3pPr>
      <a:lvl4pPr marL="18288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4pPr>
      <a:lvl5pPr marL="22860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5pPr>
      <a:lvl6pPr marL="27432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6pPr>
      <a:lvl7pPr marL="32004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7pPr>
      <a:lvl8pPr marL="36576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8pPr>
      <a:lvl9pPr marL="4114800" marR="0" indent="-457200" algn="l" defTabSz="3556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-39" strike="noStrike" sz="4000" u="none">
          <a:solidFill>
            <a:srgbClr val="D5D5D5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5428" t="5768" r="22346" b="5270"/>
          <a:stretch>
            <a:fillRect/>
          </a:stretch>
        </p:blipFill>
        <p:spPr>
          <a:xfrm>
            <a:off x="10375700" y="7398757"/>
            <a:ext cx="3632600" cy="364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572" fill="norm" stroke="1" extrusionOk="0">
                <a:moveTo>
                  <a:pt x="9623" y="16"/>
                </a:moveTo>
                <a:cubicBezTo>
                  <a:pt x="9126" y="59"/>
                  <a:pt x="8551" y="188"/>
                  <a:pt x="8145" y="382"/>
                </a:cubicBezTo>
                <a:cubicBezTo>
                  <a:pt x="7716" y="586"/>
                  <a:pt x="6760" y="1043"/>
                  <a:pt x="6020" y="1398"/>
                </a:cubicBezTo>
                <a:cubicBezTo>
                  <a:pt x="2971" y="2860"/>
                  <a:pt x="855" y="5616"/>
                  <a:pt x="209" y="8967"/>
                </a:cubicBezTo>
                <a:cubicBezTo>
                  <a:pt x="-249" y="11341"/>
                  <a:pt x="34" y="13334"/>
                  <a:pt x="1163" y="15654"/>
                </a:cubicBezTo>
                <a:cubicBezTo>
                  <a:pt x="1763" y="16890"/>
                  <a:pt x="2099" y="17351"/>
                  <a:pt x="3152" y="18392"/>
                </a:cubicBezTo>
                <a:cubicBezTo>
                  <a:pt x="4868" y="20087"/>
                  <a:pt x="6852" y="21081"/>
                  <a:pt x="9231" y="21441"/>
                </a:cubicBezTo>
                <a:cubicBezTo>
                  <a:pt x="9805" y="21528"/>
                  <a:pt x="10176" y="21573"/>
                  <a:pt x="10572" y="21572"/>
                </a:cubicBezTo>
                <a:cubicBezTo>
                  <a:pt x="10968" y="21572"/>
                  <a:pt x="11390" y="21527"/>
                  <a:pt x="12060" y="21439"/>
                </a:cubicBezTo>
                <a:cubicBezTo>
                  <a:pt x="16174" y="20896"/>
                  <a:pt x="19489" y="18211"/>
                  <a:pt x="20845" y="14324"/>
                </a:cubicBezTo>
                <a:cubicBezTo>
                  <a:pt x="21292" y="13042"/>
                  <a:pt x="21336" y="12742"/>
                  <a:pt x="21344" y="10961"/>
                </a:cubicBezTo>
                <a:cubicBezTo>
                  <a:pt x="21351" y="9213"/>
                  <a:pt x="21306" y="8873"/>
                  <a:pt x="20919" y="7754"/>
                </a:cubicBezTo>
                <a:cubicBezTo>
                  <a:pt x="20273" y="5887"/>
                  <a:pt x="19663" y="4924"/>
                  <a:pt x="18186" y="3441"/>
                </a:cubicBezTo>
                <a:cubicBezTo>
                  <a:pt x="17111" y="2360"/>
                  <a:pt x="16596" y="1976"/>
                  <a:pt x="15530" y="1459"/>
                </a:cubicBezTo>
                <a:cubicBezTo>
                  <a:pt x="14160" y="793"/>
                  <a:pt x="12425" y="323"/>
                  <a:pt x="11349" y="323"/>
                </a:cubicBezTo>
                <a:cubicBezTo>
                  <a:pt x="11007" y="323"/>
                  <a:pt x="10686" y="252"/>
                  <a:pt x="10633" y="166"/>
                </a:cubicBezTo>
                <a:cubicBezTo>
                  <a:pt x="10541" y="16"/>
                  <a:pt x="10120" y="-27"/>
                  <a:pt x="9623" y="1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2" name="JF Dubroca Juin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JF Dubroca Juin 2025</a:t>
            </a:r>
          </a:p>
        </p:txBody>
      </p:sp>
      <p:sp>
        <p:nvSpPr>
          <p:cNvPr id="173" name="Diagnostic de l’égalité…"/>
          <p:cNvSpPr txBox="1"/>
          <p:nvPr>
            <p:ph type="ctrTitle"/>
          </p:nvPr>
        </p:nvSpPr>
        <p:spPr>
          <a:xfrm>
            <a:off x="4936855" y="2528952"/>
            <a:ext cx="14510290" cy="3649740"/>
          </a:xfrm>
          <a:prstGeom prst="rect">
            <a:avLst/>
          </a:prstGeom>
        </p:spPr>
        <p:txBody>
          <a:bodyPr/>
          <a:lstStyle/>
          <a:p>
            <a:pPr/>
            <a:r>
              <a:t>Diagnostic de l’égalité </a:t>
            </a:r>
          </a:p>
          <a:p>
            <a:pPr/>
            <a:r>
              <a:t>femmes - hommes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es augmentations"/>
          <p:cNvSpPr txBox="1"/>
          <p:nvPr>
            <p:ph type="ctrTitle"/>
          </p:nvPr>
        </p:nvSpPr>
        <p:spPr>
          <a:xfrm>
            <a:off x="1206500" y="1243571"/>
            <a:ext cx="10395796" cy="1645263"/>
          </a:xfrm>
          <a:prstGeom prst="rect">
            <a:avLst/>
          </a:prstGeom>
        </p:spPr>
        <p:txBody>
          <a:bodyPr/>
          <a:lstStyle/>
          <a:p>
            <a:pPr/>
            <a:r>
              <a:t>Les augmentations</a:t>
            </a:r>
          </a:p>
        </p:txBody>
      </p:sp>
      <p:sp>
        <p:nvSpPr>
          <p:cNvPr id="308" name="Les femmes obtiennent plus d’augmentations dans trois services sur six"/>
          <p:cNvSpPr txBox="1"/>
          <p:nvPr/>
        </p:nvSpPr>
        <p:spPr>
          <a:xfrm>
            <a:off x="1773973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obtiennent plus d’augmentations dans trois services sur six</a:t>
            </a:r>
          </a:p>
        </p:txBody>
      </p:sp>
      <p:sp>
        <p:nvSpPr>
          <p:cNvPr id="309" name="Femmes"/>
          <p:cNvSpPr txBox="1"/>
          <p:nvPr/>
        </p:nvSpPr>
        <p:spPr>
          <a:xfrm>
            <a:off x="11257284" y="9634074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310" name="Hommes"/>
          <p:cNvSpPr txBox="1"/>
          <p:nvPr/>
        </p:nvSpPr>
        <p:spPr>
          <a:xfrm>
            <a:off x="11257284" y="10573923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grpSp>
        <p:nvGrpSpPr>
          <p:cNvPr id="330" name="Grouper"/>
          <p:cNvGrpSpPr/>
          <p:nvPr/>
        </p:nvGrpSpPr>
        <p:grpSpPr>
          <a:xfrm>
            <a:off x="2540000" y="5325404"/>
            <a:ext cx="8065294" cy="5862414"/>
            <a:chOff x="0" y="0"/>
            <a:chExt cx="8065293" cy="5862413"/>
          </a:xfrm>
        </p:grpSpPr>
        <p:pic>
          <p:nvPicPr>
            <p:cNvPr id="311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46" t="1577" r="1001" b="989"/>
            <a:stretch>
              <a:fillRect/>
            </a:stretch>
          </p:blipFill>
          <p:spPr>
            <a:xfrm>
              <a:off x="0" y="8595"/>
              <a:ext cx="8065294" cy="583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18"/>
                  </a:lnTo>
                  <a:lnTo>
                    <a:pt x="0" y="3235"/>
                  </a:lnTo>
                  <a:lnTo>
                    <a:pt x="2443" y="3246"/>
                  </a:lnTo>
                  <a:cubicBezTo>
                    <a:pt x="3786" y="3253"/>
                    <a:pt x="4905" y="3252"/>
                    <a:pt x="4929" y="3246"/>
                  </a:cubicBezTo>
                  <a:cubicBezTo>
                    <a:pt x="4952" y="3240"/>
                    <a:pt x="5837" y="3236"/>
                    <a:pt x="6896" y="3236"/>
                  </a:cubicBezTo>
                  <a:lnTo>
                    <a:pt x="8822" y="3236"/>
                  </a:lnTo>
                  <a:lnTo>
                    <a:pt x="8830" y="2437"/>
                  </a:lnTo>
                  <a:lnTo>
                    <a:pt x="8839" y="1640"/>
                  </a:lnTo>
                  <a:lnTo>
                    <a:pt x="13748" y="1628"/>
                  </a:lnTo>
                  <a:lnTo>
                    <a:pt x="18659" y="1618"/>
                  </a:lnTo>
                  <a:lnTo>
                    <a:pt x="18659" y="809"/>
                  </a:lnTo>
                  <a:lnTo>
                    <a:pt x="18659" y="0"/>
                  </a:lnTo>
                  <a:lnTo>
                    <a:pt x="9329" y="0"/>
                  </a:lnTo>
                  <a:lnTo>
                    <a:pt x="0" y="0"/>
                  </a:lnTo>
                  <a:close/>
                  <a:moveTo>
                    <a:pt x="0" y="3674"/>
                  </a:moveTo>
                  <a:lnTo>
                    <a:pt x="0" y="5290"/>
                  </a:lnTo>
                  <a:lnTo>
                    <a:pt x="0" y="6908"/>
                  </a:lnTo>
                  <a:lnTo>
                    <a:pt x="4411" y="6908"/>
                  </a:lnTo>
                  <a:lnTo>
                    <a:pt x="8822" y="6908"/>
                  </a:lnTo>
                  <a:lnTo>
                    <a:pt x="8830" y="6111"/>
                  </a:lnTo>
                  <a:lnTo>
                    <a:pt x="8839" y="5312"/>
                  </a:lnTo>
                  <a:lnTo>
                    <a:pt x="10302" y="5302"/>
                  </a:lnTo>
                  <a:lnTo>
                    <a:pt x="11764" y="5290"/>
                  </a:lnTo>
                  <a:lnTo>
                    <a:pt x="11764" y="4481"/>
                  </a:lnTo>
                  <a:lnTo>
                    <a:pt x="11764" y="3674"/>
                  </a:lnTo>
                  <a:lnTo>
                    <a:pt x="5882" y="3674"/>
                  </a:lnTo>
                  <a:lnTo>
                    <a:pt x="0" y="3674"/>
                  </a:lnTo>
                  <a:close/>
                  <a:moveTo>
                    <a:pt x="0" y="7346"/>
                  </a:moveTo>
                  <a:lnTo>
                    <a:pt x="0" y="8964"/>
                  </a:lnTo>
                  <a:lnTo>
                    <a:pt x="0" y="10582"/>
                  </a:lnTo>
                  <a:lnTo>
                    <a:pt x="10800" y="10582"/>
                  </a:lnTo>
                  <a:lnTo>
                    <a:pt x="21600" y="10582"/>
                  </a:lnTo>
                  <a:lnTo>
                    <a:pt x="21600" y="9795"/>
                  </a:lnTo>
                  <a:lnTo>
                    <a:pt x="21600" y="9008"/>
                  </a:lnTo>
                  <a:lnTo>
                    <a:pt x="20627" y="9006"/>
                  </a:lnTo>
                  <a:cubicBezTo>
                    <a:pt x="20093" y="9006"/>
                    <a:pt x="18782" y="9007"/>
                    <a:pt x="17714" y="9008"/>
                  </a:cubicBezTo>
                  <a:cubicBezTo>
                    <a:pt x="16309" y="9009"/>
                    <a:pt x="15761" y="8995"/>
                    <a:pt x="15730" y="8959"/>
                  </a:cubicBezTo>
                  <a:cubicBezTo>
                    <a:pt x="15696" y="8921"/>
                    <a:pt x="15686" y="8736"/>
                    <a:pt x="15686" y="8127"/>
                  </a:cubicBezTo>
                  <a:lnTo>
                    <a:pt x="15686" y="7346"/>
                  </a:lnTo>
                  <a:lnTo>
                    <a:pt x="7843" y="7346"/>
                  </a:lnTo>
                  <a:lnTo>
                    <a:pt x="0" y="7346"/>
                  </a:lnTo>
                  <a:close/>
                  <a:moveTo>
                    <a:pt x="0" y="11020"/>
                  </a:moveTo>
                  <a:lnTo>
                    <a:pt x="0" y="12636"/>
                  </a:lnTo>
                  <a:lnTo>
                    <a:pt x="0" y="14254"/>
                  </a:lnTo>
                  <a:lnTo>
                    <a:pt x="1455" y="14254"/>
                  </a:lnTo>
                  <a:lnTo>
                    <a:pt x="2909" y="14254"/>
                  </a:lnTo>
                  <a:lnTo>
                    <a:pt x="2909" y="13469"/>
                  </a:lnTo>
                  <a:lnTo>
                    <a:pt x="2909" y="12683"/>
                  </a:lnTo>
                  <a:lnTo>
                    <a:pt x="2428" y="12671"/>
                  </a:lnTo>
                  <a:lnTo>
                    <a:pt x="1945" y="12658"/>
                  </a:lnTo>
                  <a:lnTo>
                    <a:pt x="1937" y="11839"/>
                  </a:lnTo>
                  <a:lnTo>
                    <a:pt x="1928" y="11020"/>
                  </a:lnTo>
                  <a:lnTo>
                    <a:pt x="964" y="11020"/>
                  </a:lnTo>
                  <a:lnTo>
                    <a:pt x="0" y="11020"/>
                  </a:lnTo>
                  <a:close/>
                  <a:moveTo>
                    <a:pt x="0" y="14692"/>
                  </a:moveTo>
                  <a:lnTo>
                    <a:pt x="0" y="16310"/>
                  </a:lnTo>
                  <a:lnTo>
                    <a:pt x="0" y="17928"/>
                  </a:lnTo>
                  <a:lnTo>
                    <a:pt x="4902" y="17928"/>
                  </a:lnTo>
                  <a:lnTo>
                    <a:pt x="9804" y="17928"/>
                  </a:lnTo>
                  <a:lnTo>
                    <a:pt x="9804" y="17119"/>
                  </a:lnTo>
                  <a:lnTo>
                    <a:pt x="9804" y="16310"/>
                  </a:lnTo>
                  <a:lnTo>
                    <a:pt x="7835" y="16299"/>
                  </a:lnTo>
                  <a:lnTo>
                    <a:pt x="5866" y="16288"/>
                  </a:lnTo>
                  <a:lnTo>
                    <a:pt x="5858" y="15490"/>
                  </a:lnTo>
                  <a:lnTo>
                    <a:pt x="5849" y="14692"/>
                  </a:lnTo>
                  <a:lnTo>
                    <a:pt x="2925" y="14692"/>
                  </a:lnTo>
                  <a:lnTo>
                    <a:pt x="0" y="14692"/>
                  </a:lnTo>
                  <a:close/>
                  <a:moveTo>
                    <a:pt x="2443" y="18364"/>
                  </a:moveTo>
                  <a:lnTo>
                    <a:pt x="0" y="18365"/>
                  </a:lnTo>
                  <a:lnTo>
                    <a:pt x="0" y="19983"/>
                  </a:lnTo>
                  <a:lnTo>
                    <a:pt x="0" y="21600"/>
                  </a:lnTo>
                  <a:lnTo>
                    <a:pt x="3921" y="21600"/>
                  </a:lnTo>
                  <a:lnTo>
                    <a:pt x="7842" y="21600"/>
                  </a:lnTo>
                  <a:lnTo>
                    <a:pt x="7850" y="20781"/>
                  </a:lnTo>
                  <a:lnTo>
                    <a:pt x="7859" y="19961"/>
                  </a:lnTo>
                  <a:lnTo>
                    <a:pt x="9812" y="19950"/>
                  </a:lnTo>
                  <a:lnTo>
                    <a:pt x="11764" y="19938"/>
                  </a:lnTo>
                  <a:lnTo>
                    <a:pt x="11764" y="19152"/>
                  </a:lnTo>
                  <a:lnTo>
                    <a:pt x="11764" y="18365"/>
                  </a:lnTo>
                  <a:lnTo>
                    <a:pt x="10807" y="18365"/>
                  </a:lnTo>
                  <a:cubicBezTo>
                    <a:pt x="5926" y="18365"/>
                    <a:pt x="4567" y="18363"/>
                    <a:pt x="2443" y="183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12" name="Commercial"/>
            <p:cNvSpPr txBox="1"/>
            <p:nvPr/>
          </p:nvSpPr>
          <p:spPr>
            <a:xfrm>
              <a:off x="2475" y="0"/>
              <a:ext cx="1975160" cy="887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313" name="Compta Finances"/>
            <p:cNvSpPr txBox="1"/>
            <p:nvPr/>
          </p:nvSpPr>
          <p:spPr>
            <a:xfrm>
              <a:off x="2475" y="986573"/>
              <a:ext cx="2680686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314" name="Informatique"/>
            <p:cNvSpPr txBox="1"/>
            <p:nvPr/>
          </p:nvSpPr>
          <p:spPr>
            <a:xfrm>
              <a:off x="2475" y="2984368"/>
              <a:ext cx="1975160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315" name="Consultant"/>
            <p:cNvSpPr txBox="1"/>
            <p:nvPr/>
          </p:nvSpPr>
          <p:spPr>
            <a:xfrm>
              <a:off x="2475" y="2000698"/>
              <a:ext cx="171560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316" name="Marketing"/>
            <p:cNvSpPr txBox="1"/>
            <p:nvPr/>
          </p:nvSpPr>
          <p:spPr>
            <a:xfrm>
              <a:off x="2475" y="3982683"/>
              <a:ext cx="171560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317" name="RH"/>
            <p:cNvSpPr txBox="1"/>
            <p:nvPr/>
          </p:nvSpPr>
          <p:spPr>
            <a:xfrm>
              <a:off x="2475" y="4973413"/>
              <a:ext cx="718069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318" name="19"/>
            <p:cNvSpPr txBox="1"/>
            <p:nvPr/>
          </p:nvSpPr>
          <p:spPr>
            <a:xfrm>
              <a:off x="5806723" y="11423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19</a:t>
              </a:r>
            </a:p>
          </p:txBody>
        </p:sp>
        <p:sp>
          <p:nvSpPr>
            <p:cNvPr id="319" name="9"/>
            <p:cNvSpPr txBox="1"/>
            <p:nvPr/>
          </p:nvSpPr>
          <p:spPr>
            <a:xfrm>
              <a:off x="2136727" y="443823"/>
              <a:ext cx="1158261" cy="4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9</a:t>
              </a:r>
            </a:p>
          </p:txBody>
        </p:sp>
        <p:sp>
          <p:nvSpPr>
            <p:cNvPr id="320" name="12"/>
            <p:cNvSpPr txBox="1"/>
            <p:nvPr/>
          </p:nvSpPr>
          <p:spPr>
            <a:xfrm>
              <a:off x="3231487" y="992944"/>
              <a:ext cx="1158261" cy="4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12</a:t>
              </a:r>
            </a:p>
          </p:txBody>
        </p:sp>
        <p:sp>
          <p:nvSpPr>
            <p:cNvPr id="321" name="9"/>
            <p:cNvSpPr txBox="1"/>
            <p:nvPr/>
          </p:nvSpPr>
          <p:spPr>
            <a:xfrm>
              <a:off x="2124027" y="1450473"/>
              <a:ext cx="1158261" cy="43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9</a:t>
              </a:r>
            </a:p>
          </p:txBody>
        </p:sp>
        <p:sp>
          <p:nvSpPr>
            <p:cNvPr id="322" name="16"/>
            <p:cNvSpPr txBox="1"/>
            <p:nvPr/>
          </p:nvSpPr>
          <p:spPr>
            <a:xfrm>
              <a:off x="4708973" y="1981348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16</a:t>
              </a:r>
            </a:p>
          </p:txBody>
        </p:sp>
        <p:sp>
          <p:nvSpPr>
            <p:cNvPr id="323" name="22"/>
            <p:cNvSpPr txBox="1"/>
            <p:nvPr/>
          </p:nvSpPr>
          <p:spPr>
            <a:xfrm>
              <a:off x="6898788" y="2426448"/>
              <a:ext cx="1158262" cy="45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  <p:sp>
          <p:nvSpPr>
            <p:cNvPr id="324" name="2"/>
            <p:cNvSpPr txBox="1"/>
            <p:nvPr/>
          </p:nvSpPr>
          <p:spPr>
            <a:xfrm>
              <a:off x="720543" y="2979034"/>
              <a:ext cx="440193" cy="429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5" name="6"/>
            <p:cNvSpPr txBox="1"/>
            <p:nvPr/>
          </p:nvSpPr>
          <p:spPr>
            <a:xfrm>
              <a:off x="1026106" y="3967320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326" name="10"/>
            <p:cNvSpPr txBox="1"/>
            <p:nvPr/>
          </p:nvSpPr>
          <p:spPr>
            <a:xfrm>
              <a:off x="2502627" y="4412420"/>
              <a:ext cx="1158261" cy="43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  <p:sp>
          <p:nvSpPr>
            <p:cNvPr id="327" name="12"/>
            <p:cNvSpPr txBox="1"/>
            <p:nvPr/>
          </p:nvSpPr>
          <p:spPr>
            <a:xfrm>
              <a:off x="3224850" y="4962449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12</a:t>
              </a:r>
            </a:p>
          </p:txBody>
        </p:sp>
        <p:sp>
          <p:nvSpPr>
            <p:cNvPr id="328" name="8"/>
            <p:cNvSpPr txBox="1"/>
            <p:nvPr/>
          </p:nvSpPr>
          <p:spPr>
            <a:xfrm>
              <a:off x="1757636" y="5402629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8</a:t>
              </a:r>
            </a:p>
          </p:txBody>
        </p:sp>
        <p:sp>
          <p:nvSpPr>
            <p:cNvPr id="329" name="3"/>
            <p:cNvSpPr txBox="1"/>
            <p:nvPr/>
          </p:nvSpPr>
          <p:spPr>
            <a:xfrm>
              <a:off x="1084536" y="3448217"/>
              <a:ext cx="444501" cy="417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47" name="Grouper"/>
          <p:cNvGrpSpPr/>
          <p:nvPr/>
        </p:nvGrpSpPr>
        <p:grpSpPr>
          <a:xfrm>
            <a:off x="14046199" y="5334000"/>
            <a:ext cx="8242400" cy="5942232"/>
            <a:chOff x="0" y="0"/>
            <a:chExt cx="8242398" cy="5942231"/>
          </a:xfrm>
        </p:grpSpPr>
        <p:pic>
          <p:nvPicPr>
            <p:cNvPr id="331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915" t="2105" r="925" b="1447"/>
            <a:stretch>
              <a:fillRect/>
            </a:stretch>
          </p:blipFill>
          <p:spPr>
            <a:xfrm>
              <a:off x="21529" y="9347"/>
              <a:ext cx="8220870" cy="5932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45"/>
                  </a:lnTo>
                  <a:lnTo>
                    <a:pt x="0" y="3890"/>
                  </a:lnTo>
                  <a:lnTo>
                    <a:pt x="2363" y="3890"/>
                  </a:lnTo>
                  <a:lnTo>
                    <a:pt x="4726" y="3890"/>
                  </a:lnTo>
                  <a:lnTo>
                    <a:pt x="4737" y="2903"/>
                  </a:lnTo>
                  <a:lnTo>
                    <a:pt x="4749" y="1916"/>
                  </a:lnTo>
                  <a:lnTo>
                    <a:pt x="7741" y="1900"/>
                  </a:lnTo>
                  <a:lnTo>
                    <a:pt x="10732" y="1886"/>
                  </a:lnTo>
                  <a:lnTo>
                    <a:pt x="10732" y="942"/>
                  </a:lnTo>
                  <a:lnTo>
                    <a:pt x="10732" y="0"/>
                  </a:lnTo>
                  <a:lnTo>
                    <a:pt x="5366" y="0"/>
                  </a:lnTo>
                  <a:lnTo>
                    <a:pt x="0" y="0"/>
                  </a:lnTo>
                  <a:close/>
                  <a:moveTo>
                    <a:pt x="0" y="4420"/>
                  </a:moveTo>
                  <a:lnTo>
                    <a:pt x="0" y="6365"/>
                  </a:lnTo>
                  <a:lnTo>
                    <a:pt x="0" y="8310"/>
                  </a:lnTo>
                  <a:lnTo>
                    <a:pt x="10800" y="8310"/>
                  </a:lnTo>
                  <a:lnTo>
                    <a:pt x="21600" y="8310"/>
                  </a:lnTo>
                  <a:lnTo>
                    <a:pt x="21585" y="6365"/>
                  </a:lnTo>
                  <a:lnTo>
                    <a:pt x="21572" y="4421"/>
                  </a:lnTo>
                  <a:lnTo>
                    <a:pt x="10785" y="4420"/>
                  </a:lnTo>
                  <a:lnTo>
                    <a:pt x="0" y="4420"/>
                  </a:lnTo>
                  <a:close/>
                  <a:moveTo>
                    <a:pt x="0" y="8840"/>
                  </a:moveTo>
                  <a:lnTo>
                    <a:pt x="0" y="10785"/>
                  </a:lnTo>
                  <a:lnTo>
                    <a:pt x="0" y="12730"/>
                  </a:lnTo>
                  <a:lnTo>
                    <a:pt x="8389" y="12730"/>
                  </a:lnTo>
                  <a:lnTo>
                    <a:pt x="16778" y="12730"/>
                  </a:lnTo>
                  <a:lnTo>
                    <a:pt x="16790" y="11743"/>
                  </a:lnTo>
                  <a:lnTo>
                    <a:pt x="16801" y="10756"/>
                  </a:lnTo>
                  <a:lnTo>
                    <a:pt x="17387" y="10756"/>
                  </a:lnTo>
                  <a:lnTo>
                    <a:pt x="17973" y="10756"/>
                  </a:lnTo>
                  <a:lnTo>
                    <a:pt x="17972" y="9798"/>
                  </a:lnTo>
                  <a:lnTo>
                    <a:pt x="17972" y="8840"/>
                  </a:lnTo>
                  <a:lnTo>
                    <a:pt x="8987" y="8840"/>
                  </a:lnTo>
                  <a:lnTo>
                    <a:pt x="0" y="8840"/>
                  </a:lnTo>
                  <a:close/>
                  <a:moveTo>
                    <a:pt x="0" y="13260"/>
                  </a:moveTo>
                  <a:lnTo>
                    <a:pt x="0" y="15205"/>
                  </a:lnTo>
                  <a:lnTo>
                    <a:pt x="0" y="17150"/>
                  </a:lnTo>
                  <a:lnTo>
                    <a:pt x="2971" y="17164"/>
                  </a:lnTo>
                  <a:cubicBezTo>
                    <a:pt x="4605" y="17172"/>
                    <a:pt x="7297" y="17173"/>
                    <a:pt x="8953" y="17164"/>
                  </a:cubicBezTo>
                  <a:lnTo>
                    <a:pt x="11966" y="17148"/>
                  </a:lnTo>
                  <a:lnTo>
                    <a:pt x="11977" y="16192"/>
                  </a:lnTo>
                  <a:lnTo>
                    <a:pt x="11989" y="15235"/>
                  </a:lnTo>
                  <a:lnTo>
                    <a:pt x="14384" y="15219"/>
                  </a:lnTo>
                  <a:lnTo>
                    <a:pt x="16780" y="15205"/>
                  </a:lnTo>
                  <a:lnTo>
                    <a:pt x="16780" y="14232"/>
                  </a:lnTo>
                  <a:lnTo>
                    <a:pt x="16780" y="13260"/>
                  </a:lnTo>
                  <a:lnTo>
                    <a:pt x="8390" y="13260"/>
                  </a:lnTo>
                  <a:lnTo>
                    <a:pt x="0" y="13260"/>
                  </a:lnTo>
                  <a:close/>
                  <a:moveTo>
                    <a:pt x="0" y="17681"/>
                  </a:moveTo>
                  <a:lnTo>
                    <a:pt x="0" y="19641"/>
                  </a:lnTo>
                  <a:lnTo>
                    <a:pt x="0" y="21600"/>
                  </a:lnTo>
                  <a:lnTo>
                    <a:pt x="8987" y="21600"/>
                  </a:lnTo>
                  <a:lnTo>
                    <a:pt x="17972" y="21600"/>
                  </a:lnTo>
                  <a:lnTo>
                    <a:pt x="17972" y="20643"/>
                  </a:lnTo>
                  <a:lnTo>
                    <a:pt x="17972" y="19685"/>
                  </a:lnTo>
                  <a:lnTo>
                    <a:pt x="15577" y="19671"/>
                  </a:lnTo>
                  <a:lnTo>
                    <a:pt x="13182" y="19655"/>
                  </a:lnTo>
                  <a:lnTo>
                    <a:pt x="13169" y="18668"/>
                  </a:lnTo>
                  <a:lnTo>
                    <a:pt x="13158" y="17681"/>
                  </a:lnTo>
                  <a:lnTo>
                    <a:pt x="6579" y="17681"/>
                  </a:lnTo>
                  <a:lnTo>
                    <a:pt x="0" y="17681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32" name="Moins de 5 ans"/>
            <p:cNvSpPr txBox="1"/>
            <p:nvPr/>
          </p:nvSpPr>
          <p:spPr>
            <a:xfrm>
              <a:off x="0" y="13573"/>
              <a:ext cx="2101646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Moins de 5 ans</a:t>
              </a:r>
            </a:p>
          </p:txBody>
        </p:sp>
        <p:sp>
          <p:nvSpPr>
            <p:cNvPr id="333" name="5 a 10 ans"/>
            <p:cNvSpPr txBox="1"/>
            <p:nvPr/>
          </p:nvSpPr>
          <p:spPr>
            <a:xfrm>
              <a:off x="0" y="1228398"/>
              <a:ext cx="2751896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 a 10 ans</a:t>
              </a:r>
            </a:p>
          </p:txBody>
        </p:sp>
        <p:sp>
          <p:nvSpPr>
            <p:cNvPr id="334" name="15 à 20 ans"/>
            <p:cNvSpPr txBox="1"/>
            <p:nvPr/>
          </p:nvSpPr>
          <p:spPr>
            <a:xfrm>
              <a:off x="0" y="3649899"/>
              <a:ext cx="2027628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15 à 20 ans</a:t>
              </a:r>
            </a:p>
          </p:txBody>
        </p:sp>
        <p:sp>
          <p:nvSpPr>
            <p:cNvPr id="335" name="10 à 15 ans"/>
            <p:cNvSpPr txBox="1"/>
            <p:nvPr/>
          </p:nvSpPr>
          <p:spPr>
            <a:xfrm>
              <a:off x="0" y="2441176"/>
              <a:ext cx="1761178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10 à 15 ans</a:t>
              </a:r>
            </a:p>
          </p:txBody>
        </p:sp>
        <p:sp>
          <p:nvSpPr>
            <p:cNvPr id="336" name="Plus de 20 ans"/>
            <p:cNvSpPr txBox="1"/>
            <p:nvPr/>
          </p:nvSpPr>
          <p:spPr>
            <a:xfrm>
              <a:off x="10934" y="4867354"/>
              <a:ext cx="2027629" cy="106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Plus de 20 ans</a:t>
              </a:r>
            </a:p>
          </p:txBody>
        </p:sp>
        <p:sp>
          <p:nvSpPr>
            <p:cNvPr id="337" name="9"/>
            <p:cNvSpPr txBox="1"/>
            <p:nvPr/>
          </p:nvSpPr>
          <p:spPr>
            <a:xfrm>
              <a:off x="2928872" y="0"/>
              <a:ext cx="1189029" cy="522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9</a:t>
              </a:r>
            </a:p>
          </p:txBody>
        </p:sp>
        <p:sp>
          <p:nvSpPr>
            <p:cNvPr id="338" name="4"/>
            <p:cNvSpPr txBox="1"/>
            <p:nvPr/>
          </p:nvSpPr>
          <p:spPr>
            <a:xfrm>
              <a:off x="637334" y="565608"/>
              <a:ext cx="1189030" cy="522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39" name="18"/>
            <p:cNvSpPr txBox="1"/>
            <p:nvPr/>
          </p:nvSpPr>
          <p:spPr>
            <a:xfrm>
              <a:off x="7049417" y="1214825"/>
              <a:ext cx="1189030" cy="521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</a:t>
              </a:r>
            </a:p>
          </p:txBody>
        </p:sp>
        <p:sp>
          <p:nvSpPr>
            <p:cNvPr id="340" name="18"/>
            <p:cNvSpPr txBox="1"/>
            <p:nvPr/>
          </p:nvSpPr>
          <p:spPr>
            <a:xfrm>
              <a:off x="7039638" y="1756491"/>
              <a:ext cx="1189030" cy="521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</a:t>
              </a:r>
            </a:p>
          </p:txBody>
        </p:sp>
        <p:sp>
          <p:nvSpPr>
            <p:cNvPr id="341" name="15"/>
            <p:cNvSpPr txBox="1"/>
            <p:nvPr/>
          </p:nvSpPr>
          <p:spPr>
            <a:xfrm>
              <a:off x="5681122" y="2433446"/>
              <a:ext cx="1189030" cy="52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15</a:t>
              </a:r>
            </a:p>
          </p:txBody>
        </p:sp>
        <p:sp>
          <p:nvSpPr>
            <p:cNvPr id="342" name="14"/>
            <p:cNvSpPr txBox="1"/>
            <p:nvPr/>
          </p:nvSpPr>
          <p:spPr>
            <a:xfrm>
              <a:off x="5027083" y="3655632"/>
              <a:ext cx="1378931" cy="52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14</a:t>
              </a:r>
            </a:p>
          </p:txBody>
        </p:sp>
        <p:sp>
          <p:nvSpPr>
            <p:cNvPr id="343" name="10"/>
            <p:cNvSpPr txBox="1"/>
            <p:nvPr/>
          </p:nvSpPr>
          <p:spPr>
            <a:xfrm>
              <a:off x="3382716" y="4196873"/>
              <a:ext cx="1189029" cy="52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10</a:t>
              </a:r>
            </a:p>
          </p:txBody>
        </p:sp>
        <p:sp>
          <p:nvSpPr>
            <p:cNvPr id="344" name="11"/>
            <p:cNvSpPr txBox="1"/>
            <p:nvPr/>
          </p:nvSpPr>
          <p:spPr>
            <a:xfrm>
              <a:off x="3838054" y="4874011"/>
              <a:ext cx="1189029" cy="521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11</a:t>
              </a:r>
            </a:p>
          </p:txBody>
        </p:sp>
        <p:sp>
          <p:nvSpPr>
            <p:cNvPr id="345" name="15"/>
            <p:cNvSpPr txBox="1"/>
            <p:nvPr/>
          </p:nvSpPr>
          <p:spPr>
            <a:xfrm>
              <a:off x="5686784" y="5416617"/>
              <a:ext cx="1189030" cy="52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15</a:t>
              </a:r>
            </a:p>
          </p:txBody>
        </p:sp>
        <p:sp>
          <p:nvSpPr>
            <p:cNvPr id="346" name="14"/>
            <p:cNvSpPr txBox="1"/>
            <p:nvPr/>
          </p:nvSpPr>
          <p:spPr>
            <a:xfrm>
              <a:off x="4956235" y="2981631"/>
              <a:ext cx="1449778" cy="52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14</a:t>
              </a:r>
            </a:p>
          </p:txBody>
        </p:sp>
      </p:grpSp>
      <p:sp>
        <p:nvSpPr>
          <p:cNvPr id="348" name="Les femmes de plus de 20 ans d’ancienneté obtiennent moins d’augmentations que les hommes"/>
          <p:cNvSpPr txBox="1"/>
          <p:nvPr/>
        </p:nvSpPr>
        <p:spPr>
          <a:xfrm>
            <a:off x="12359107" y="3557181"/>
            <a:ext cx="1161648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de plus de 20 ans d’ancienneté obtiennent moins d’augmentations que les hommes</a:t>
            </a:r>
          </a:p>
        </p:txBody>
      </p:sp>
      <p:sp>
        <p:nvSpPr>
          <p:cNvPr id="349" name="Nombre d’augmentations par services"/>
          <p:cNvSpPr txBox="1"/>
          <p:nvPr/>
        </p:nvSpPr>
        <p:spPr>
          <a:xfrm>
            <a:off x="2229561" y="11587164"/>
            <a:ext cx="8349673" cy="73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Nombre d’augmentations par services</a:t>
            </a:r>
          </a:p>
        </p:txBody>
      </p:sp>
      <p:sp>
        <p:nvSpPr>
          <p:cNvPr id="350" name="Nombre d’augmentations par ancienneté"/>
          <p:cNvSpPr txBox="1"/>
          <p:nvPr/>
        </p:nvSpPr>
        <p:spPr>
          <a:xfrm>
            <a:off x="13623118" y="11587164"/>
            <a:ext cx="9088464" cy="73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Nombre d’augmentations par ancienneté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es promotions"/>
          <p:cNvSpPr txBox="1"/>
          <p:nvPr>
            <p:ph type="ctrTitle"/>
          </p:nvPr>
        </p:nvSpPr>
        <p:spPr>
          <a:xfrm>
            <a:off x="1206500" y="1243571"/>
            <a:ext cx="8411120" cy="1645263"/>
          </a:xfrm>
          <a:prstGeom prst="rect">
            <a:avLst/>
          </a:prstGeom>
        </p:spPr>
        <p:txBody>
          <a:bodyPr/>
          <a:lstStyle/>
          <a:p>
            <a:pPr/>
            <a:r>
              <a:t>Les promotions</a:t>
            </a:r>
          </a:p>
        </p:txBody>
      </p:sp>
      <p:sp>
        <p:nvSpPr>
          <p:cNvPr id="355" name="Les femmes obtiennent globalement autant sinon plus de promotions sauf pour la RH"/>
          <p:cNvSpPr txBox="1"/>
          <p:nvPr/>
        </p:nvSpPr>
        <p:spPr>
          <a:xfrm>
            <a:off x="1773973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obtiennent globalement autant sinon plus de promotions sauf pour la RH</a:t>
            </a:r>
          </a:p>
        </p:txBody>
      </p:sp>
      <p:sp>
        <p:nvSpPr>
          <p:cNvPr id="356" name="Femmes"/>
          <p:cNvSpPr txBox="1"/>
          <p:nvPr/>
        </p:nvSpPr>
        <p:spPr>
          <a:xfrm>
            <a:off x="11257284" y="9634074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357" name="Hommes"/>
          <p:cNvSpPr txBox="1"/>
          <p:nvPr/>
        </p:nvSpPr>
        <p:spPr>
          <a:xfrm>
            <a:off x="11257284" y="10573923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grpSp>
        <p:nvGrpSpPr>
          <p:cNvPr id="377" name="Grouper"/>
          <p:cNvGrpSpPr/>
          <p:nvPr/>
        </p:nvGrpSpPr>
        <p:grpSpPr>
          <a:xfrm>
            <a:off x="2539999" y="5332640"/>
            <a:ext cx="8245076" cy="6002114"/>
            <a:chOff x="0" y="0"/>
            <a:chExt cx="8245073" cy="6002113"/>
          </a:xfrm>
        </p:grpSpPr>
        <p:pic>
          <p:nvPicPr>
            <p:cNvPr id="358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73" t="1886" r="1647" b="1132"/>
            <a:stretch>
              <a:fillRect/>
            </a:stretch>
          </p:blipFill>
          <p:spPr>
            <a:xfrm>
              <a:off x="0" y="3218"/>
              <a:ext cx="8242301" cy="5992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97"/>
                  </a:lnTo>
                  <a:lnTo>
                    <a:pt x="0" y="3194"/>
                  </a:lnTo>
                  <a:lnTo>
                    <a:pt x="10800" y="3194"/>
                  </a:lnTo>
                  <a:lnTo>
                    <a:pt x="21398" y="3194"/>
                  </a:lnTo>
                  <a:lnTo>
                    <a:pt x="21600" y="3192"/>
                  </a:lnTo>
                  <a:lnTo>
                    <a:pt x="21600" y="1597"/>
                  </a:lnTo>
                  <a:lnTo>
                    <a:pt x="21600" y="1"/>
                  </a:lnTo>
                  <a:lnTo>
                    <a:pt x="21398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2941" y="3697"/>
                  </a:moveTo>
                  <a:cubicBezTo>
                    <a:pt x="10535" y="3697"/>
                    <a:pt x="6639" y="3698"/>
                    <a:pt x="4283" y="3698"/>
                  </a:cubicBezTo>
                  <a:lnTo>
                    <a:pt x="0" y="3698"/>
                  </a:lnTo>
                  <a:lnTo>
                    <a:pt x="0" y="5294"/>
                  </a:lnTo>
                  <a:lnTo>
                    <a:pt x="0" y="6892"/>
                  </a:lnTo>
                  <a:lnTo>
                    <a:pt x="10800" y="6892"/>
                  </a:lnTo>
                  <a:lnTo>
                    <a:pt x="21398" y="6892"/>
                  </a:lnTo>
                  <a:lnTo>
                    <a:pt x="21600" y="6890"/>
                  </a:lnTo>
                  <a:lnTo>
                    <a:pt x="21600" y="5294"/>
                  </a:lnTo>
                  <a:lnTo>
                    <a:pt x="21600" y="5253"/>
                  </a:lnTo>
                  <a:lnTo>
                    <a:pt x="21600" y="3698"/>
                  </a:lnTo>
                  <a:lnTo>
                    <a:pt x="19459" y="3698"/>
                  </a:lnTo>
                  <a:cubicBezTo>
                    <a:pt x="18281" y="3698"/>
                    <a:pt x="15348" y="3697"/>
                    <a:pt x="12941" y="3697"/>
                  </a:cubicBezTo>
                  <a:close/>
                  <a:moveTo>
                    <a:pt x="0" y="7312"/>
                  </a:moveTo>
                  <a:lnTo>
                    <a:pt x="0" y="8908"/>
                  </a:lnTo>
                  <a:lnTo>
                    <a:pt x="0" y="10503"/>
                  </a:lnTo>
                  <a:lnTo>
                    <a:pt x="2126" y="10526"/>
                  </a:lnTo>
                  <a:cubicBezTo>
                    <a:pt x="3295" y="10538"/>
                    <a:pt x="7199" y="10539"/>
                    <a:pt x="10800" y="10527"/>
                  </a:cubicBezTo>
                  <a:cubicBezTo>
                    <a:pt x="14401" y="10516"/>
                    <a:pt x="18304" y="10508"/>
                    <a:pt x="19473" y="10507"/>
                  </a:cubicBezTo>
                  <a:lnTo>
                    <a:pt x="21600" y="10506"/>
                  </a:lnTo>
                  <a:lnTo>
                    <a:pt x="21600" y="8951"/>
                  </a:lnTo>
                  <a:lnTo>
                    <a:pt x="21600" y="8910"/>
                  </a:lnTo>
                  <a:lnTo>
                    <a:pt x="21600" y="7314"/>
                  </a:lnTo>
                  <a:lnTo>
                    <a:pt x="21398" y="7312"/>
                  </a:lnTo>
                  <a:lnTo>
                    <a:pt x="10800" y="7312"/>
                  </a:lnTo>
                  <a:lnTo>
                    <a:pt x="0" y="7312"/>
                  </a:lnTo>
                  <a:close/>
                  <a:moveTo>
                    <a:pt x="0" y="11011"/>
                  </a:moveTo>
                  <a:lnTo>
                    <a:pt x="0" y="12608"/>
                  </a:lnTo>
                  <a:lnTo>
                    <a:pt x="0" y="14204"/>
                  </a:lnTo>
                  <a:lnTo>
                    <a:pt x="10800" y="14204"/>
                  </a:lnTo>
                  <a:lnTo>
                    <a:pt x="21398" y="14204"/>
                  </a:lnTo>
                  <a:lnTo>
                    <a:pt x="21600" y="14201"/>
                  </a:lnTo>
                  <a:lnTo>
                    <a:pt x="21600" y="12608"/>
                  </a:lnTo>
                  <a:lnTo>
                    <a:pt x="21600" y="11012"/>
                  </a:lnTo>
                  <a:lnTo>
                    <a:pt x="21398" y="11011"/>
                  </a:lnTo>
                  <a:lnTo>
                    <a:pt x="10800" y="11011"/>
                  </a:lnTo>
                  <a:lnTo>
                    <a:pt x="0" y="11011"/>
                  </a:lnTo>
                  <a:close/>
                  <a:moveTo>
                    <a:pt x="0" y="14709"/>
                  </a:moveTo>
                  <a:lnTo>
                    <a:pt x="0" y="16306"/>
                  </a:lnTo>
                  <a:lnTo>
                    <a:pt x="0" y="17902"/>
                  </a:lnTo>
                  <a:lnTo>
                    <a:pt x="10800" y="17902"/>
                  </a:lnTo>
                  <a:lnTo>
                    <a:pt x="21398" y="17902"/>
                  </a:lnTo>
                  <a:lnTo>
                    <a:pt x="21600" y="17899"/>
                  </a:lnTo>
                  <a:lnTo>
                    <a:pt x="21600" y="16306"/>
                  </a:lnTo>
                  <a:lnTo>
                    <a:pt x="21600" y="14710"/>
                  </a:lnTo>
                  <a:lnTo>
                    <a:pt x="21398" y="14709"/>
                  </a:lnTo>
                  <a:lnTo>
                    <a:pt x="10800" y="14709"/>
                  </a:lnTo>
                  <a:lnTo>
                    <a:pt x="0" y="14709"/>
                  </a:lnTo>
                  <a:close/>
                  <a:moveTo>
                    <a:pt x="12941" y="18404"/>
                  </a:moveTo>
                  <a:cubicBezTo>
                    <a:pt x="10535" y="18404"/>
                    <a:pt x="6639" y="18405"/>
                    <a:pt x="4283" y="18406"/>
                  </a:cubicBezTo>
                  <a:lnTo>
                    <a:pt x="0" y="18407"/>
                  </a:lnTo>
                  <a:lnTo>
                    <a:pt x="0" y="20003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20003"/>
                  </a:lnTo>
                  <a:lnTo>
                    <a:pt x="21600" y="19962"/>
                  </a:lnTo>
                  <a:lnTo>
                    <a:pt x="21600" y="18407"/>
                  </a:lnTo>
                  <a:lnTo>
                    <a:pt x="19459" y="18406"/>
                  </a:lnTo>
                  <a:cubicBezTo>
                    <a:pt x="18281" y="18405"/>
                    <a:pt x="15348" y="18404"/>
                    <a:pt x="12941" y="1840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9" name="Commercial"/>
            <p:cNvSpPr txBox="1"/>
            <p:nvPr/>
          </p:nvSpPr>
          <p:spPr>
            <a:xfrm>
              <a:off x="0" y="0"/>
              <a:ext cx="1975159" cy="889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360" name="Compta Finances"/>
            <p:cNvSpPr txBox="1"/>
            <p:nvPr/>
          </p:nvSpPr>
          <p:spPr>
            <a:xfrm>
              <a:off x="0" y="1037373"/>
              <a:ext cx="268068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361" name="Informatique"/>
            <p:cNvSpPr txBox="1"/>
            <p:nvPr/>
          </p:nvSpPr>
          <p:spPr>
            <a:xfrm>
              <a:off x="0" y="3060568"/>
              <a:ext cx="1975159" cy="884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362" name="Consultant"/>
            <p:cNvSpPr txBox="1"/>
            <p:nvPr/>
          </p:nvSpPr>
          <p:spPr>
            <a:xfrm>
              <a:off x="0" y="2038798"/>
              <a:ext cx="171560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363" name="Marketing"/>
            <p:cNvSpPr txBox="1"/>
            <p:nvPr/>
          </p:nvSpPr>
          <p:spPr>
            <a:xfrm>
              <a:off x="0" y="4084283"/>
              <a:ext cx="171560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364" name="RH"/>
            <p:cNvSpPr txBox="1"/>
            <p:nvPr/>
          </p:nvSpPr>
          <p:spPr>
            <a:xfrm>
              <a:off x="0" y="5113113"/>
              <a:ext cx="71806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365" name="45 %"/>
            <p:cNvSpPr txBox="1"/>
            <p:nvPr/>
          </p:nvSpPr>
          <p:spPr>
            <a:xfrm>
              <a:off x="7086813" y="1359"/>
              <a:ext cx="1158261" cy="8849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45 %</a:t>
              </a:r>
            </a:p>
          </p:txBody>
        </p:sp>
        <p:sp>
          <p:nvSpPr>
            <p:cNvPr id="366" name="55 %"/>
            <p:cNvSpPr txBox="1"/>
            <p:nvPr/>
          </p:nvSpPr>
          <p:spPr>
            <a:xfrm>
              <a:off x="3370620" y="3218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55 %</a:t>
              </a:r>
            </a:p>
          </p:txBody>
        </p:sp>
        <p:sp>
          <p:nvSpPr>
            <p:cNvPr id="367" name="36 %"/>
            <p:cNvSpPr txBox="1"/>
            <p:nvPr/>
          </p:nvSpPr>
          <p:spPr>
            <a:xfrm>
              <a:off x="7084040" y="1018622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36 %</a:t>
              </a:r>
            </a:p>
          </p:txBody>
        </p:sp>
        <p:sp>
          <p:nvSpPr>
            <p:cNvPr id="368" name="64 %"/>
            <p:cNvSpPr txBox="1"/>
            <p:nvPr/>
          </p:nvSpPr>
          <p:spPr>
            <a:xfrm>
              <a:off x="4121150" y="1018622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64 %</a:t>
              </a:r>
            </a:p>
          </p:txBody>
        </p:sp>
        <p:sp>
          <p:nvSpPr>
            <p:cNvPr id="369" name="66 %"/>
            <p:cNvSpPr txBox="1"/>
            <p:nvPr/>
          </p:nvSpPr>
          <p:spPr>
            <a:xfrm>
              <a:off x="7084040" y="2032748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66 %</a:t>
              </a:r>
            </a:p>
          </p:txBody>
        </p:sp>
        <p:sp>
          <p:nvSpPr>
            <p:cNvPr id="370" name="50 %"/>
            <p:cNvSpPr txBox="1"/>
            <p:nvPr/>
          </p:nvSpPr>
          <p:spPr>
            <a:xfrm>
              <a:off x="7086813" y="3052165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71" name="44 %"/>
            <p:cNvSpPr txBox="1"/>
            <p:nvPr/>
          </p:nvSpPr>
          <p:spPr>
            <a:xfrm>
              <a:off x="2680685" y="2020316"/>
              <a:ext cx="93886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44 %</a:t>
              </a:r>
            </a:p>
          </p:txBody>
        </p:sp>
        <p:sp>
          <p:nvSpPr>
            <p:cNvPr id="372" name="50 %"/>
            <p:cNvSpPr txBox="1"/>
            <p:nvPr/>
          </p:nvSpPr>
          <p:spPr>
            <a:xfrm>
              <a:off x="2951520" y="4088215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73" name="71 %"/>
            <p:cNvSpPr txBox="1"/>
            <p:nvPr/>
          </p:nvSpPr>
          <p:spPr>
            <a:xfrm>
              <a:off x="7086813" y="5106634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71 %</a:t>
              </a:r>
            </a:p>
          </p:txBody>
        </p:sp>
        <p:sp>
          <p:nvSpPr>
            <p:cNvPr id="374" name="50 %"/>
            <p:cNvSpPr txBox="1"/>
            <p:nvPr/>
          </p:nvSpPr>
          <p:spPr>
            <a:xfrm>
              <a:off x="7084040" y="4084283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75" name="29 %"/>
            <p:cNvSpPr txBox="1"/>
            <p:nvPr/>
          </p:nvSpPr>
          <p:spPr>
            <a:xfrm>
              <a:off x="1212673" y="5112983"/>
              <a:ext cx="115826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29 %</a:t>
              </a:r>
            </a:p>
          </p:txBody>
        </p:sp>
        <p:sp>
          <p:nvSpPr>
            <p:cNvPr id="376" name="50 %"/>
            <p:cNvSpPr txBox="1"/>
            <p:nvPr/>
          </p:nvSpPr>
          <p:spPr>
            <a:xfrm>
              <a:off x="3175985" y="3054517"/>
              <a:ext cx="93886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</p:grpSp>
      <p:grpSp>
        <p:nvGrpSpPr>
          <p:cNvPr id="393" name="Grouper"/>
          <p:cNvGrpSpPr/>
          <p:nvPr/>
        </p:nvGrpSpPr>
        <p:grpSpPr>
          <a:xfrm>
            <a:off x="14046199" y="5334000"/>
            <a:ext cx="8140701" cy="5982342"/>
            <a:chOff x="0" y="0"/>
            <a:chExt cx="8140698" cy="5982341"/>
          </a:xfrm>
        </p:grpSpPr>
        <p:pic>
          <p:nvPicPr>
            <p:cNvPr id="378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843" t="2211" r="2895" b="1580"/>
            <a:stretch>
              <a:fillRect/>
            </a:stretch>
          </p:blipFill>
          <p:spPr>
            <a:xfrm>
              <a:off x="0" y="3388"/>
              <a:ext cx="8132764" cy="597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9" y="0"/>
                  </a:moveTo>
                  <a:lnTo>
                    <a:pt x="0" y="1"/>
                  </a:lnTo>
                  <a:lnTo>
                    <a:pt x="0" y="1955"/>
                  </a:lnTo>
                  <a:lnTo>
                    <a:pt x="0" y="3909"/>
                  </a:lnTo>
                  <a:lnTo>
                    <a:pt x="10841" y="3909"/>
                  </a:lnTo>
                  <a:lnTo>
                    <a:pt x="21600" y="3909"/>
                  </a:lnTo>
                  <a:lnTo>
                    <a:pt x="21600" y="1"/>
                  </a:lnTo>
                  <a:lnTo>
                    <a:pt x="19527" y="0"/>
                  </a:lnTo>
                  <a:lnTo>
                    <a:pt x="2129" y="0"/>
                  </a:lnTo>
                  <a:close/>
                  <a:moveTo>
                    <a:pt x="0" y="4406"/>
                  </a:moveTo>
                  <a:lnTo>
                    <a:pt x="0" y="6360"/>
                  </a:lnTo>
                  <a:lnTo>
                    <a:pt x="0" y="8314"/>
                  </a:lnTo>
                  <a:lnTo>
                    <a:pt x="10945" y="8314"/>
                  </a:lnTo>
                  <a:lnTo>
                    <a:pt x="21600" y="8314"/>
                  </a:lnTo>
                  <a:lnTo>
                    <a:pt x="21600" y="4406"/>
                  </a:lnTo>
                  <a:lnTo>
                    <a:pt x="10945" y="4406"/>
                  </a:lnTo>
                  <a:lnTo>
                    <a:pt x="0" y="4406"/>
                  </a:lnTo>
                  <a:close/>
                  <a:moveTo>
                    <a:pt x="0" y="8812"/>
                  </a:moveTo>
                  <a:lnTo>
                    <a:pt x="0" y="10764"/>
                  </a:lnTo>
                  <a:lnTo>
                    <a:pt x="0" y="12717"/>
                  </a:lnTo>
                  <a:lnTo>
                    <a:pt x="2156" y="12735"/>
                  </a:lnTo>
                  <a:cubicBezTo>
                    <a:pt x="3341" y="12745"/>
                    <a:pt x="7249" y="12746"/>
                    <a:pt x="10841" y="12737"/>
                  </a:cubicBezTo>
                  <a:cubicBezTo>
                    <a:pt x="14433" y="12727"/>
                    <a:pt x="18341" y="12720"/>
                    <a:pt x="19527" y="12719"/>
                  </a:cubicBezTo>
                  <a:lnTo>
                    <a:pt x="21600" y="12718"/>
                  </a:lnTo>
                  <a:lnTo>
                    <a:pt x="21600" y="8812"/>
                  </a:lnTo>
                  <a:lnTo>
                    <a:pt x="10841" y="8812"/>
                  </a:lnTo>
                  <a:lnTo>
                    <a:pt x="0" y="8812"/>
                  </a:lnTo>
                  <a:close/>
                  <a:moveTo>
                    <a:pt x="0" y="13286"/>
                  </a:moveTo>
                  <a:lnTo>
                    <a:pt x="0" y="15240"/>
                  </a:lnTo>
                  <a:lnTo>
                    <a:pt x="0" y="17194"/>
                  </a:lnTo>
                  <a:lnTo>
                    <a:pt x="10841" y="17194"/>
                  </a:lnTo>
                  <a:lnTo>
                    <a:pt x="21600" y="17194"/>
                  </a:lnTo>
                  <a:lnTo>
                    <a:pt x="21600" y="13286"/>
                  </a:lnTo>
                  <a:lnTo>
                    <a:pt x="10841" y="13286"/>
                  </a:lnTo>
                  <a:lnTo>
                    <a:pt x="0" y="13286"/>
                  </a:lnTo>
                  <a:close/>
                  <a:moveTo>
                    <a:pt x="0" y="17692"/>
                  </a:moveTo>
                  <a:lnTo>
                    <a:pt x="0" y="19646"/>
                  </a:lnTo>
                  <a:lnTo>
                    <a:pt x="0" y="21600"/>
                  </a:lnTo>
                  <a:lnTo>
                    <a:pt x="10841" y="21600"/>
                  </a:lnTo>
                  <a:lnTo>
                    <a:pt x="21600" y="21600"/>
                  </a:lnTo>
                  <a:lnTo>
                    <a:pt x="21600" y="17692"/>
                  </a:lnTo>
                  <a:lnTo>
                    <a:pt x="10841" y="17692"/>
                  </a:lnTo>
                  <a:lnTo>
                    <a:pt x="0" y="17692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79" name="Moins de 5 ans"/>
            <p:cNvSpPr txBox="1"/>
            <p:nvPr/>
          </p:nvSpPr>
          <p:spPr>
            <a:xfrm>
              <a:off x="0" y="0"/>
              <a:ext cx="2413756" cy="1079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Moins de 5 ans</a:t>
              </a:r>
            </a:p>
          </p:txBody>
        </p:sp>
        <p:sp>
          <p:nvSpPr>
            <p:cNvPr id="380" name="Entre 5 et 10 ans"/>
            <p:cNvSpPr txBox="1"/>
            <p:nvPr/>
          </p:nvSpPr>
          <p:spPr>
            <a:xfrm>
              <a:off x="0" y="1239375"/>
              <a:ext cx="2680685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Entre 5 et 10 ans</a:t>
              </a:r>
            </a:p>
          </p:txBody>
        </p:sp>
        <p:sp>
          <p:nvSpPr>
            <p:cNvPr id="381" name="Entre 10 et 15 ans"/>
            <p:cNvSpPr txBox="1"/>
            <p:nvPr/>
          </p:nvSpPr>
          <p:spPr>
            <a:xfrm>
              <a:off x="0" y="2455229"/>
              <a:ext cx="2413756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Entre 10 et 15 ans</a:t>
              </a:r>
            </a:p>
          </p:txBody>
        </p:sp>
        <p:sp>
          <p:nvSpPr>
            <p:cNvPr id="382" name="Entre 15 et 20 ans"/>
            <p:cNvSpPr txBox="1"/>
            <p:nvPr/>
          </p:nvSpPr>
          <p:spPr>
            <a:xfrm>
              <a:off x="0" y="3695544"/>
              <a:ext cx="2413756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Entre 15 et 20 ans</a:t>
              </a:r>
            </a:p>
          </p:txBody>
        </p:sp>
        <p:sp>
          <p:nvSpPr>
            <p:cNvPr id="383" name="Plus de 20 ans"/>
            <p:cNvSpPr txBox="1"/>
            <p:nvPr/>
          </p:nvSpPr>
          <p:spPr>
            <a:xfrm>
              <a:off x="3336" y="4901414"/>
              <a:ext cx="2313932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Plus de 20 ans</a:t>
              </a:r>
            </a:p>
          </p:txBody>
        </p:sp>
        <p:sp>
          <p:nvSpPr>
            <p:cNvPr id="384" name="100 %"/>
            <p:cNvSpPr txBox="1"/>
            <p:nvPr/>
          </p:nvSpPr>
          <p:spPr>
            <a:xfrm>
              <a:off x="6972513" y="2036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100 %</a:t>
              </a:r>
            </a:p>
          </p:txBody>
        </p:sp>
        <p:sp>
          <p:nvSpPr>
            <p:cNvPr id="385" name="62 %"/>
            <p:cNvSpPr txBox="1"/>
            <p:nvPr/>
          </p:nvSpPr>
          <p:spPr>
            <a:xfrm>
              <a:off x="6982438" y="1227614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62 %</a:t>
              </a:r>
            </a:p>
          </p:txBody>
        </p:sp>
        <p:sp>
          <p:nvSpPr>
            <p:cNvPr id="386" name="38 %"/>
            <p:cNvSpPr txBox="1"/>
            <p:nvPr/>
          </p:nvSpPr>
          <p:spPr>
            <a:xfrm>
              <a:off x="1949760" y="1226675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38 %</a:t>
              </a:r>
            </a:p>
          </p:txBody>
        </p:sp>
        <p:sp>
          <p:nvSpPr>
            <p:cNvPr id="387" name="50 %"/>
            <p:cNvSpPr txBox="1"/>
            <p:nvPr/>
          </p:nvSpPr>
          <p:spPr>
            <a:xfrm>
              <a:off x="6969738" y="2442529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88" name="50 %"/>
            <p:cNvSpPr txBox="1"/>
            <p:nvPr/>
          </p:nvSpPr>
          <p:spPr>
            <a:xfrm>
              <a:off x="3125184" y="2442529"/>
              <a:ext cx="938867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89" name="40 %"/>
            <p:cNvSpPr txBox="1"/>
            <p:nvPr/>
          </p:nvSpPr>
          <p:spPr>
            <a:xfrm>
              <a:off x="2098061" y="3678559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40 %</a:t>
              </a:r>
            </a:p>
          </p:txBody>
        </p:sp>
        <p:sp>
          <p:nvSpPr>
            <p:cNvPr id="390" name="50 %"/>
            <p:cNvSpPr txBox="1"/>
            <p:nvPr/>
          </p:nvSpPr>
          <p:spPr>
            <a:xfrm>
              <a:off x="6969738" y="4888991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  <p:sp>
          <p:nvSpPr>
            <p:cNvPr id="391" name="60 %"/>
            <p:cNvSpPr txBox="1"/>
            <p:nvPr/>
          </p:nvSpPr>
          <p:spPr>
            <a:xfrm>
              <a:off x="6969738" y="3678559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60 %</a:t>
              </a:r>
            </a:p>
          </p:txBody>
        </p:sp>
        <p:sp>
          <p:nvSpPr>
            <p:cNvPr id="392" name="50 %"/>
            <p:cNvSpPr txBox="1"/>
            <p:nvPr/>
          </p:nvSpPr>
          <p:spPr>
            <a:xfrm>
              <a:off x="2918491" y="4902841"/>
              <a:ext cx="1158261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50 %</a:t>
              </a:r>
            </a:p>
          </p:txBody>
        </p:sp>
      </p:grpSp>
      <p:sp>
        <p:nvSpPr>
          <p:cNvPr id="394" name="Les hommes obtiennent plus de promotions en fonction de l’ancienneté"/>
          <p:cNvSpPr txBox="1"/>
          <p:nvPr/>
        </p:nvSpPr>
        <p:spPr>
          <a:xfrm>
            <a:off x="13317937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hommes obtiennent plus de promotions en fonction de l’ancienneté</a:t>
            </a:r>
          </a:p>
        </p:txBody>
      </p:sp>
      <p:sp>
        <p:nvSpPr>
          <p:cNvPr id="395" name="Nombre de promotions par services"/>
          <p:cNvSpPr txBox="1"/>
          <p:nvPr/>
        </p:nvSpPr>
        <p:spPr>
          <a:xfrm>
            <a:off x="2502236" y="11587164"/>
            <a:ext cx="8140701" cy="73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Nombre de promotions par services</a:t>
            </a:r>
          </a:p>
        </p:txBody>
      </p:sp>
      <p:sp>
        <p:nvSpPr>
          <p:cNvPr id="396" name="Nombre de promotions par ancienneté"/>
          <p:cNvSpPr txBox="1"/>
          <p:nvPr/>
        </p:nvSpPr>
        <p:spPr>
          <a:xfrm>
            <a:off x="13755411" y="11587164"/>
            <a:ext cx="8722278" cy="73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Nombre de promotions par ancienneté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e niveau de satisfaction"/>
          <p:cNvSpPr txBox="1"/>
          <p:nvPr>
            <p:ph type="ctrTitle"/>
          </p:nvPr>
        </p:nvSpPr>
        <p:spPr>
          <a:xfrm>
            <a:off x="1206500" y="1243571"/>
            <a:ext cx="13572189" cy="1645263"/>
          </a:xfrm>
          <a:prstGeom prst="rect">
            <a:avLst/>
          </a:prstGeom>
        </p:spPr>
        <p:txBody>
          <a:bodyPr/>
          <a:lstStyle/>
          <a:p>
            <a:pPr/>
            <a:r>
              <a:t>Le niveau de satisfaction</a:t>
            </a:r>
          </a:p>
        </p:txBody>
      </p:sp>
      <p:sp>
        <p:nvSpPr>
          <p:cNvPr id="401" name="Les femmes sont légèrement moins satisfaites que les hommes"/>
          <p:cNvSpPr txBox="1"/>
          <p:nvPr/>
        </p:nvSpPr>
        <p:spPr>
          <a:xfrm>
            <a:off x="1773973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sont légèrement moins satisfaites que les hommes</a:t>
            </a:r>
          </a:p>
        </p:txBody>
      </p:sp>
      <p:sp>
        <p:nvSpPr>
          <p:cNvPr id="402" name="Femmes"/>
          <p:cNvSpPr txBox="1"/>
          <p:nvPr/>
        </p:nvSpPr>
        <p:spPr>
          <a:xfrm>
            <a:off x="11257284" y="9634074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403" name="Hommes"/>
          <p:cNvSpPr txBox="1"/>
          <p:nvPr/>
        </p:nvSpPr>
        <p:spPr>
          <a:xfrm>
            <a:off x="11257284" y="10573923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sp>
        <p:nvSpPr>
          <p:cNvPr id="404" name="Les femmes se plaisent davantage dans les services commercial et marketing"/>
          <p:cNvSpPr txBox="1"/>
          <p:nvPr/>
        </p:nvSpPr>
        <p:spPr>
          <a:xfrm>
            <a:off x="13317937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se plaisent davantage dans les services commercial et marketing</a:t>
            </a:r>
          </a:p>
        </p:txBody>
      </p:sp>
      <p:grpSp>
        <p:nvGrpSpPr>
          <p:cNvPr id="424" name="Grouper"/>
          <p:cNvGrpSpPr/>
          <p:nvPr/>
        </p:nvGrpSpPr>
        <p:grpSpPr>
          <a:xfrm>
            <a:off x="14184521" y="5463011"/>
            <a:ext cx="8242301" cy="5968814"/>
            <a:chOff x="0" y="0"/>
            <a:chExt cx="8242300" cy="5968812"/>
          </a:xfrm>
        </p:grpSpPr>
        <p:pic>
          <p:nvPicPr>
            <p:cNvPr id="405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69" t="1886" r="1369" b="1507"/>
            <a:stretch>
              <a:fillRect/>
            </a:stretch>
          </p:blipFill>
          <p:spPr>
            <a:xfrm>
              <a:off x="0" y="0"/>
              <a:ext cx="8242300" cy="5955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04"/>
                  </a:lnTo>
                  <a:lnTo>
                    <a:pt x="0" y="3206"/>
                  </a:lnTo>
                  <a:lnTo>
                    <a:pt x="8273" y="3206"/>
                  </a:lnTo>
                  <a:lnTo>
                    <a:pt x="16545" y="3206"/>
                  </a:lnTo>
                  <a:lnTo>
                    <a:pt x="16563" y="2384"/>
                  </a:lnTo>
                  <a:lnTo>
                    <a:pt x="16581" y="1560"/>
                  </a:lnTo>
                  <a:lnTo>
                    <a:pt x="17843" y="1537"/>
                  </a:lnTo>
                  <a:lnTo>
                    <a:pt x="19105" y="1516"/>
                  </a:lnTo>
                  <a:lnTo>
                    <a:pt x="19105" y="757"/>
                  </a:lnTo>
                  <a:lnTo>
                    <a:pt x="19105" y="0"/>
                  </a:lnTo>
                  <a:lnTo>
                    <a:pt x="9553" y="0"/>
                  </a:lnTo>
                  <a:lnTo>
                    <a:pt x="0" y="0"/>
                  </a:lnTo>
                  <a:close/>
                  <a:moveTo>
                    <a:pt x="3559" y="3711"/>
                  </a:moveTo>
                  <a:lnTo>
                    <a:pt x="0" y="3713"/>
                  </a:lnTo>
                  <a:lnTo>
                    <a:pt x="0" y="5273"/>
                  </a:lnTo>
                  <a:lnTo>
                    <a:pt x="0" y="6833"/>
                  </a:lnTo>
                  <a:lnTo>
                    <a:pt x="3575" y="6855"/>
                  </a:lnTo>
                  <a:cubicBezTo>
                    <a:pt x="5541" y="6867"/>
                    <a:pt x="8806" y="6867"/>
                    <a:pt x="10830" y="6856"/>
                  </a:cubicBezTo>
                  <a:cubicBezTo>
                    <a:pt x="12855" y="6845"/>
                    <a:pt x="15709" y="6835"/>
                    <a:pt x="17173" y="6835"/>
                  </a:cubicBezTo>
                  <a:lnTo>
                    <a:pt x="19835" y="6835"/>
                  </a:lnTo>
                  <a:lnTo>
                    <a:pt x="19835" y="6076"/>
                  </a:lnTo>
                  <a:lnTo>
                    <a:pt x="19835" y="5319"/>
                  </a:lnTo>
                  <a:lnTo>
                    <a:pt x="18755" y="5296"/>
                  </a:lnTo>
                  <a:lnTo>
                    <a:pt x="17676" y="5273"/>
                  </a:lnTo>
                  <a:lnTo>
                    <a:pt x="17658" y="4493"/>
                  </a:lnTo>
                  <a:lnTo>
                    <a:pt x="17640" y="3713"/>
                  </a:lnTo>
                  <a:lnTo>
                    <a:pt x="16061" y="3711"/>
                  </a:lnTo>
                  <a:cubicBezTo>
                    <a:pt x="15192" y="3711"/>
                    <a:pt x="12825" y="3711"/>
                    <a:pt x="10800" y="3711"/>
                  </a:cubicBezTo>
                  <a:cubicBezTo>
                    <a:pt x="8775" y="3711"/>
                    <a:pt x="5517" y="3711"/>
                    <a:pt x="3559" y="3711"/>
                  </a:cubicBezTo>
                  <a:close/>
                  <a:moveTo>
                    <a:pt x="0" y="7340"/>
                  </a:moveTo>
                  <a:lnTo>
                    <a:pt x="0" y="8944"/>
                  </a:lnTo>
                  <a:lnTo>
                    <a:pt x="0" y="10547"/>
                  </a:lnTo>
                  <a:lnTo>
                    <a:pt x="9188" y="10547"/>
                  </a:lnTo>
                  <a:lnTo>
                    <a:pt x="18375" y="10547"/>
                  </a:lnTo>
                  <a:lnTo>
                    <a:pt x="18375" y="9790"/>
                  </a:lnTo>
                  <a:lnTo>
                    <a:pt x="18375" y="9034"/>
                  </a:lnTo>
                  <a:lnTo>
                    <a:pt x="17843" y="9010"/>
                  </a:lnTo>
                  <a:lnTo>
                    <a:pt x="17311" y="8985"/>
                  </a:lnTo>
                  <a:lnTo>
                    <a:pt x="17293" y="8164"/>
                  </a:lnTo>
                  <a:lnTo>
                    <a:pt x="17275" y="7340"/>
                  </a:lnTo>
                  <a:lnTo>
                    <a:pt x="8638" y="7340"/>
                  </a:lnTo>
                  <a:lnTo>
                    <a:pt x="0" y="7340"/>
                  </a:lnTo>
                  <a:close/>
                  <a:moveTo>
                    <a:pt x="0" y="11053"/>
                  </a:moveTo>
                  <a:lnTo>
                    <a:pt x="0" y="12656"/>
                  </a:lnTo>
                  <a:lnTo>
                    <a:pt x="0" y="14258"/>
                  </a:lnTo>
                  <a:lnTo>
                    <a:pt x="8093" y="14258"/>
                  </a:lnTo>
                  <a:lnTo>
                    <a:pt x="16184" y="14258"/>
                  </a:lnTo>
                  <a:lnTo>
                    <a:pt x="16184" y="13455"/>
                  </a:lnTo>
                  <a:lnTo>
                    <a:pt x="16184" y="12651"/>
                  </a:lnTo>
                  <a:lnTo>
                    <a:pt x="14787" y="12659"/>
                  </a:lnTo>
                  <a:cubicBezTo>
                    <a:pt x="14017" y="12664"/>
                    <a:pt x="13360" y="12644"/>
                    <a:pt x="13326" y="12615"/>
                  </a:cubicBezTo>
                  <a:cubicBezTo>
                    <a:pt x="13292" y="12585"/>
                    <a:pt x="13264" y="12228"/>
                    <a:pt x="13264" y="11807"/>
                  </a:cubicBezTo>
                  <a:lnTo>
                    <a:pt x="13264" y="11053"/>
                  </a:lnTo>
                  <a:lnTo>
                    <a:pt x="6632" y="11053"/>
                  </a:lnTo>
                  <a:lnTo>
                    <a:pt x="0" y="11053"/>
                  </a:lnTo>
                  <a:close/>
                  <a:moveTo>
                    <a:pt x="10800" y="14764"/>
                  </a:moveTo>
                  <a:cubicBezTo>
                    <a:pt x="8775" y="14764"/>
                    <a:pt x="5517" y="14765"/>
                    <a:pt x="3559" y="14765"/>
                  </a:cubicBezTo>
                  <a:lnTo>
                    <a:pt x="0" y="14765"/>
                  </a:lnTo>
                  <a:lnTo>
                    <a:pt x="0" y="16326"/>
                  </a:lnTo>
                  <a:lnTo>
                    <a:pt x="0" y="17886"/>
                  </a:lnTo>
                  <a:lnTo>
                    <a:pt x="3575" y="17908"/>
                  </a:lnTo>
                  <a:cubicBezTo>
                    <a:pt x="5541" y="17920"/>
                    <a:pt x="8806" y="17920"/>
                    <a:pt x="10830" y="17909"/>
                  </a:cubicBezTo>
                  <a:cubicBezTo>
                    <a:pt x="12855" y="17898"/>
                    <a:pt x="15297" y="17888"/>
                    <a:pt x="16258" y="17887"/>
                  </a:cubicBezTo>
                  <a:lnTo>
                    <a:pt x="18006" y="17887"/>
                  </a:lnTo>
                  <a:lnTo>
                    <a:pt x="18023" y="17107"/>
                  </a:lnTo>
                  <a:lnTo>
                    <a:pt x="18041" y="16326"/>
                  </a:lnTo>
                  <a:lnTo>
                    <a:pt x="18755" y="16303"/>
                  </a:lnTo>
                  <a:lnTo>
                    <a:pt x="19470" y="16278"/>
                  </a:lnTo>
                  <a:lnTo>
                    <a:pt x="19470" y="15522"/>
                  </a:lnTo>
                  <a:lnTo>
                    <a:pt x="19470" y="14765"/>
                  </a:lnTo>
                  <a:lnTo>
                    <a:pt x="16976" y="14765"/>
                  </a:lnTo>
                  <a:cubicBezTo>
                    <a:pt x="15604" y="14765"/>
                    <a:pt x="12825" y="14764"/>
                    <a:pt x="10800" y="14764"/>
                  </a:cubicBezTo>
                  <a:close/>
                  <a:moveTo>
                    <a:pt x="0" y="18393"/>
                  </a:moveTo>
                  <a:lnTo>
                    <a:pt x="0" y="19996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20841"/>
                  </a:lnTo>
                  <a:lnTo>
                    <a:pt x="21600" y="20083"/>
                  </a:lnTo>
                  <a:lnTo>
                    <a:pt x="19455" y="20061"/>
                  </a:lnTo>
                  <a:lnTo>
                    <a:pt x="17311" y="20038"/>
                  </a:lnTo>
                  <a:lnTo>
                    <a:pt x="17293" y="19216"/>
                  </a:lnTo>
                  <a:lnTo>
                    <a:pt x="17275" y="18393"/>
                  </a:lnTo>
                  <a:lnTo>
                    <a:pt x="8638" y="18393"/>
                  </a:lnTo>
                  <a:lnTo>
                    <a:pt x="0" y="18393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06" name="Commercial"/>
            <p:cNvSpPr txBox="1"/>
            <p:nvPr/>
          </p:nvSpPr>
          <p:spPr>
            <a:xfrm>
              <a:off x="4962" y="0"/>
              <a:ext cx="1975160" cy="894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407" name="Compta Finances"/>
            <p:cNvSpPr txBox="1"/>
            <p:nvPr/>
          </p:nvSpPr>
          <p:spPr>
            <a:xfrm>
              <a:off x="0" y="1024014"/>
              <a:ext cx="2680686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408" name="Informatique"/>
            <p:cNvSpPr txBox="1"/>
            <p:nvPr/>
          </p:nvSpPr>
          <p:spPr>
            <a:xfrm>
              <a:off x="4962" y="3051396"/>
              <a:ext cx="1975160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409" name="Consultant"/>
            <p:cNvSpPr txBox="1"/>
            <p:nvPr/>
          </p:nvSpPr>
          <p:spPr>
            <a:xfrm>
              <a:off x="4962" y="2029626"/>
              <a:ext cx="1715605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410" name="Marketing"/>
            <p:cNvSpPr txBox="1"/>
            <p:nvPr/>
          </p:nvSpPr>
          <p:spPr>
            <a:xfrm>
              <a:off x="4962" y="4075111"/>
              <a:ext cx="1715605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411" name="RH"/>
            <p:cNvSpPr txBox="1"/>
            <p:nvPr/>
          </p:nvSpPr>
          <p:spPr>
            <a:xfrm>
              <a:off x="4962" y="5078541"/>
              <a:ext cx="718069" cy="87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412" name="53"/>
            <p:cNvSpPr txBox="1"/>
            <p:nvPr/>
          </p:nvSpPr>
          <p:spPr>
            <a:xfrm>
              <a:off x="6126711" y="2251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53        </a:t>
              </a:r>
            </a:p>
          </p:txBody>
        </p:sp>
        <p:sp>
          <p:nvSpPr>
            <p:cNvPr id="413" name="46"/>
            <p:cNvSpPr txBox="1"/>
            <p:nvPr/>
          </p:nvSpPr>
          <p:spPr>
            <a:xfrm>
              <a:off x="5158950" y="429277"/>
              <a:ext cx="1158261" cy="44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46</a:t>
              </a:r>
            </a:p>
          </p:txBody>
        </p:sp>
        <p:sp>
          <p:nvSpPr>
            <p:cNvPr id="414" name="49"/>
            <p:cNvSpPr txBox="1"/>
            <p:nvPr/>
          </p:nvSpPr>
          <p:spPr>
            <a:xfrm>
              <a:off x="5572981" y="1008902"/>
              <a:ext cx="1158261" cy="4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49</a:t>
              </a:r>
            </a:p>
          </p:txBody>
        </p:sp>
        <p:sp>
          <p:nvSpPr>
            <p:cNvPr id="415" name="55"/>
            <p:cNvSpPr txBox="1"/>
            <p:nvPr/>
          </p:nvSpPr>
          <p:spPr>
            <a:xfrm>
              <a:off x="6411046" y="1447601"/>
              <a:ext cx="1158261" cy="43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55</a:t>
              </a:r>
            </a:p>
          </p:txBody>
        </p:sp>
        <p:sp>
          <p:nvSpPr>
            <p:cNvPr id="416" name="48"/>
            <p:cNvSpPr txBox="1"/>
            <p:nvPr/>
          </p:nvSpPr>
          <p:spPr>
            <a:xfrm>
              <a:off x="5436228" y="2022977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48</a:t>
              </a:r>
            </a:p>
          </p:txBody>
        </p:sp>
        <p:sp>
          <p:nvSpPr>
            <p:cNvPr id="417" name="51"/>
            <p:cNvSpPr txBox="1"/>
            <p:nvPr/>
          </p:nvSpPr>
          <p:spPr>
            <a:xfrm>
              <a:off x="5857317" y="2455376"/>
              <a:ext cx="1158261" cy="45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51</a:t>
              </a:r>
            </a:p>
          </p:txBody>
        </p:sp>
        <p:sp>
          <p:nvSpPr>
            <p:cNvPr id="418" name="37"/>
            <p:cNvSpPr txBox="1"/>
            <p:nvPr/>
          </p:nvSpPr>
          <p:spPr>
            <a:xfrm>
              <a:off x="4121150" y="3047379"/>
              <a:ext cx="936202" cy="429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37</a:t>
              </a:r>
            </a:p>
          </p:txBody>
        </p:sp>
        <p:sp>
          <p:nvSpPr>
            <p:cNvPr id="419" name="54"/>
            <p:cNvSpPr txBox="1"/>
            <p:nvPr/>
          </p:nvSpPr>
          <p:spPr>
            <a:xfrm>
              <a:off x="6267082" y="4065744"/>
              <a:ext cx="1158261" cy="43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54</a:t>
              </a:r>
            </a:p>
          </p:txBody>
        </p:sp>
        <p:sp>
          <p:nvSpPr>
            <p:cNvPr id="420" name="50"/>
            <p:cNvSpPr txBox="1"/>
            <p:nvPr/>
          </p:nvSpPr>
          <p:spPr>
            <a:xfrm>
              <a:off x="5720311" y="4506395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50</a:t>
              </a:r>
            </a:p>
          </p:txBody>
        </p:sp>
        <p:sp>
          <p:nvSpPr>
            <p:cNvPr id="421" name="48"/>
            <p:cNvSpPr txBox="1"/>
            <p:nvPr/>
          </p:nvSpPr>
          <p:spPr>
            <a:xfrm>
              <a:off x="5436228" y="5085883"/>
              <a:ext cx="1158261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48</a:t>
              </a:r>
            </a:p>
          </p:txBody>
        </p:sp>
        <p:sp>
          <p:nvSpPr>
            <p:cNvPr id="422" name="60"/>
            <p:cNvSpPr txBox="1"/>
            <p:nvPr/>
          </p:nvSpPr>
          <p:spPr>
            <a:xfrm>
              <a:off x="7079894" y="5536412"/>
              <a:ext cx="1158262" cy="43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60</a:t>
              </a:r>
            </a:p>
          </p:txBody>
        </p:sp>
        <p:sp>
          <p:nvSpPr>
            <p:cNvPr id="423" name="45"/>
            <p:cNvSpPr txBox="1"/>
            <p:nvPr/>
          </p:nvSpPr>
          <p:spPr>
            <a:xfrm>
              <a:off x="5006550" y="3488552"/>
              <a:ext cx="1158261" cy="429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101600" marR="101600" indent="-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45</a:t>
              </a:r>
            </a:p>
          </p:txBody>
        </p:sp>
      </p:grpSp>
      <p:grpSp>
        <p:nvGrpSpPr>
          <p:cNvPr id="431" name="Grouper"/>
          <p:cNvGrpSpPr/>
          <p:nvPr/>
        </p:nvGrpSpPr>
        <p:grpSpPr>
          <a:xfrm>
            <a:off x="2649668" y="5443581"/>
            <a:ext cx="8049744" cy="5837239"/>
            <a:chOff x="0" y="0"/>
            <a:chExt cx="8049743" cy="5837237"/>
          </a:xfrm>
        </p:grpSpPr>
        <p:pic>
          <p:nvPicPr>
            <p:cNvPr id="425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013" t="1826" r="1005" b="1823"/>
            <a:stretch>
              <a:fillRect/>
            </a:stretch>
          </p:blipFill>
          <p:spPr>
            <a:xfrm>
              <a:off x="56284" y="1013"/>
              <a:ext cx="7993460" cy="583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38" y="0"/>
                  </a:moveTo>
                  <a:lnTo>
                    <a:pt x="11418" y="2380"/>
                  </a:lnTo>
                  <a:cubicBezTo>
                    <a:pt x="11407" y="3689"/>
                    <a:pt x="11406" y="8550"/>
                    <a:pt x="11417" y="13180"/>
                  </a:cubicBezTo>
                  <a:lnTo>
                    <a:pt x="11436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6519" y="0"/>
                  </a:lnTo>
                  <a:lnTo>
                    <a:pt x="11438" y="0"/>
                  </a:lnTo>
                  <a:close/>
                  <a:moveTo>
                    <a:pt x="0" y="717"/>
                  </a:moveTo>
                  <a:lnTo>
                    <a:pt x="0" y="11159"/>
                  </a:lnTo>
                  <a:lnTo>
                    <a:pt x="0" y="21600"/>
                  </a:lnTo>
                  <a:lnTo>
                    <a:pt x="5082" y="21600"/>
                  </a:lnTo>
                  <a:lnTo>
                    <a:pt x="10165" y="21600"/>
                  </a:lnTo>
                  <a:lnTo>
                    <a:pt x="10165" y="11159"/>
                  </a:lnTo>
                  <a:lnTo>
                    <a:pt x="10165" y="717"/>
                  </a:lnTo>
                  <a:lnTo>
                    <a:pt x="5082" y="717"/>
                  </a:lnTo>
                  <a:lnTo>
                    <a:pt x="0" y="717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26" name="Rectangle"/>
            <p:cNvSpPr/>
            <p:nvPr/>
          </p:nvSpPr>
          <p:spPr>
            <a:xfrm>
              <a:off x="4237428" y="0"/>
              <a:ext cx="3785401" cy="5837238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pc="0" sz="3200">
                  <a:solidFill>
                    <a:schemeClr val="accent1">
                      <a:satOff val="5092"/>
                      <a:lumOff val="-28652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27" name="Femmes"/>
            <p:cNvSpPr txBox="1"/>
            <p:nvPr/>
          </p:nvSpPr>
          <p:spPr>
            <a:xfrm>
              <a:off x="0" y="5359482"/>
              <a:ext cx="3785400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Femmes</a:t>
              </a:r>
            </a:p>
          </p:txBody>
        </p:sp>
        <p:sp>
          <p:nvSpPr>
            <p:cNvPr id="428" name="49"/>
            <p:cNvSpPr txBox="1"/>
            <p:nvPr/>
          </p:nvSpPr>
          <p:spPr>
            <a:xfrm>
              <a:off x="32342" y="194427"/>
              <a:ext cx="3785400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49</a:t>
              </a:r>
            </a:p>
          </p:txBody>
        </p:sp>
        <p:sp>
          <p:nvSpPr>
            <p:cNvPr id="429" name="Hommes"/>
            <p:cNvSpPr txBox="1"/>
            <p:nvPr/>
          </p:nvSpPr>
          <p:spPr>
            <a:xfrm>
              <a:off x="4250128" y="5330807"/>
              <a:ext cx="3785401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Hommes</a:t>
              </a:r>
            </a:p>
          </p:txBody>
        </p:sp>
        <p:sp>
          <p:nvSpPr>
            <p:cNvPr id="430" name="51"/>
            <p:cNvSpPr txBox="1"/>
            <p:nvPr/>
          </p:nvSpPr>
          <p:spPr>
            <a:xfrm>
              <a:off x="4237428" y="0"/>
              <a:ext cx="3785401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51</a:t>
              </a:r>
            </a:p>
          </p:txBody>
        </p:sp>
      </p:grpSp>
      <p:sp>
        <p:nvSpPr>
          <p:cNvPr id="432" name="Niveau de satisfaction moyen"/>
          <p:cNvSpPr txBox="1"/>
          <p:nvPr/>
        </p:nvSpPr>
        <p:spPr>
          <a:xfrm>
            <a:off x="3328955" y="11587164"/>
            <a:ext cx="6487263" cy="73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Niveau de satisfaction moyen</a:t>
            </a:r>
          </a:p>
        </p:txBody>
      </p:sp>
      <p:sp>
        <p:nvSpPr>
          <p:cNvPr id="433" name="Niveau de satisfaction moyen par services"/>
          <p:cNvSpPr txBox="1"/>
          <p:nvPr/>
        </p:nvSpPr>
        <p:spPr>
          <a:xfrm>
            <a:off x="13725796" y="11587164"/>
            <a:ext cx="9159752" cy="73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Niveau de satisfaction moyen par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ontrats et plus fortes rémunérations"/>
          <p:cNvSpPr txBox="1"/>
          <p:nvPr>
            <p:ph type="ctrTitle"/>
          </p:nvPr>
        </p:nvSpPr>
        <p:spPr>
          <a:xfrm>
            <a:off x="1206500" y="1243571"/>
            <a:ext cx="20101569" cy="1645263"/>
          </a:xfrm>
          <a:prstGeom prst="rect">
            <a:avLst/>
          </a:prstGeom>
        </p:spPr>
        <p:txBody>
          <a:bodyPr/>
          <a:lstStyle/>
          <a:p>
            <a:pPr/>
            <a:r>
              <a:t>Contrats et plus fortes rémunérations</a:t>
            </a:r>
          </a:p>
        </p:txBody>
      </p:sp>
      <p:sp>
        <p:nvSpPr>
          <p:cNvPr id="438" name="On ne trouve que trois femmes parmi les rémunérations les plus importantes"/>
          <p:cNvSpPr txBox="1"/>
          <p:nvPr/>
        </p:nvSpPr>
        <p:spPr>
          <a:xfrm>
            <a:off x="1773973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On ne trouve que trois femmes parmi les rémunérations les plus importantes</a:t>
            </a:r>
          </a:p>
        </p:txBody>
      </p:sp>
      <p:sp>
        <p:nvSpPr>
          <p:cNvPr id="439" name="Femmes"/>
          <p:cNvSpPr txBox="1"/>
          <p:nvPr/>
        </p:nvSpPr>
        <p:spPr>
          <a:xfrm>
            <a:off x="11257284" y="9634074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440" name="Hommes"/>
          <p:cNvSpPr txBox="1"/>
          <p:nvPr/>
        </p:nvSpPr>
        <p:spPr>
          <a:xfrm>
            <a:off x="11257284" y="10573923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sp>
        <p:nvSpPr>
          <p:cNvPr id="441" name="Les femmes signent plus de CDD que les hommes"/>
          <p:cNvSpPr txBox="1"/>
          <p:nvPr/>
        </p:nvSpPr>
        <p:spPr>
          <a:xfrm>
            <a:off x="14196465" y="3557181"/>
            <a:ext cx="9597226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femmes signent plus de CDD que les hommes</a:t>
            </a:r>
          </a:p>
        </p:txBody>
      </p:sp>
      <p:grpSp>
        <p:nvGrpSpPr>
          <p:cNvPr id="448" name="Grouper"/>
          <p:cNvGrpSpPr/>
          <p:nvPr/>
        </p:nvGrpSpPr>
        <p:grpSpPr>
          <a:xfrm>
            <a:off x="2636968" y="5430881"/>
            <a:ext cx="8048229" cy="5849939"/>
            <a:chOff x="0" y="0"/>
            <a:chExt cx="8048228" cy="5849937"/>
          </a:xfrm>
        </p:grpSpPr>
        <p:pic>
          <p:nvPicPr>
            <p:cNvPr id="442" name="vidéo-collée.png" descr="vidéo-collé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176" t="1600" r="1178" b="1997"/>
            <a:stretch>
              <a:fillRect/>
            </a:stretch>
          </p:blipFill>
          <p:spPr>
            <a:xfrm>
              <a:off x="0" y="0"/>
              <a:ext cx="8048229" cy="58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85" y="0"/>
                  </a:moveTo>
                  <a:lnTo>
                    <a:pt x="11385" y="10800"/>
                  </a:lnTo>
                  <a:lnTo>
                    <a:pt x="11385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493" y="0"/>
                  </a:lnTo>
                  <a:lnTo>
                    <a:pt x="11385" y="0"/>
                  </a:lnTo>
                  <a:close/>
                  <a:moveTo>
                    <a:pt x="0" y="12458"/>
                  </a:moveTo>
                  <a:lnTo>
                    <a:pt x="0" y="17028"/>
                  </a:lnTo>
                  <a:lnTo>
                    <a:pt x="0" y="21600"/>
                  </a:lnTo>
                  <a:lnTo>
                    <a:pt x="5107" y="21600"/>
                  </a:lnTo>
                  <a:lnTo>
                    <a:pt x="10215" y="21600"/>
                  </a:lnTo>
                  <a:lnTo>
                    <a:pt x="10215" y="17028"/>
                  </a:lnTo>
                  <a:lnTo>
                    <a:pt x="10215" y="12458"/>
                  </a:lnTo>
                  <a:lnTo>
                    <a:pt x="5107" y="12458"/>
                  </a:lnTo>
                  <a:lnTo>
                    <a:pt x="0" y="12458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43" name="Rectangle"/>
            <p:cNvSpPr/>
            <p:nvPr/>
          </p:nvSpPr>
          <p:spPr>
            <a:xfrm>
              <a:off x="4250129" y="12700"/>
              <a:ext cx="3785400" cy="5837238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pc="0" sz="3200">
                  <a:solidFill>
                    <a:schemeClr val="accent1">
                      <a:satOff val="5092"/>
                      <a:lumOff val="-28652"/>
                    </a:schemeClr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44" name="Femmes"/>
            <p:cNvSpPr txBox="1"/>
            <p:nvPr/>
          </p:nvSpPr>
          <p:spPr>
            <a:xfrm>
              <a:off x="12700" y="5372182"/>
              <a:ext cx="3785400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Femmes</a:t>
              </a:r>
            </a:p>
          </p:txBody>
        </p:sp>
        <p:sp>
          <p:nvSpPr>
            <p:cNvPr id="445" name="3"/>
            <p:cNvSpPr txBox="1"/>
            <p:nvPr/>
          </p:nvSpPr>
          <p:spPr>
            <a:xfrm>
              <a:off x="12700" y="3365041"/>
              <a:ext cx="3785400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 </a:t>
              </a:r>
            </a:p>
          </p:txBody>
        </p:sp>
        <p:sp>
          <p:nvSpPr>
            <p:cNvPr id="446" name="Hommes"/>
            <p:cNvSpPr txBox="1"/>
            <p:nvPr/>
          </p:nvSpPr>
          <p:spPr>
            <a:xfrm>
              <a:off x="4262829" y="5343507"/>
              <a:ext cx="3785400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Hommes</a:t>
              </a:r>
            </a:p>
          </p:txBody>
        </p:sp>
        <p:sp>
          <p:nvSpPr>
            <p:cNvPr id="447" name="7"/>
            <p:cNvSpPr txBox="1"/>
            <p:nvPr/>
          </p:nvSpPr>
          <p:spPr>
            <a:xfrm>
              <a:off x="4250129" y="12700"/>
              <a:ext cx="3785400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456" name="Grouper"/>
          <p:cNvGrpSpPr/>
          <p:nvPr/>
        </p:nvGrpSpPr>
        <p:grpSpPr>
          <a:xfrm>
            <a:off x="14613588" y="5134854"/>
            <a:ext cx="8754259" cy="6460940"/>
            <a:chOff x="0" y="0"/>
            <a:chExt cx="8754257" cy="6460939"/>
          </a:xfrm>
        </p:grpSpPr>
        <p:pic>
          <p:nvPicPr>
            <p:cNvPr id="449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558" t="1748" r="1040" b="1751"/>
            <a:stretch>
              <a:fillRect/>
            </a:stretch>
          </p:blipFill>
          <p:spPr>
            <a:xfrm>
              <a:off x="8720" y="3064"/>
              <a:ext cx="8745538" cy="64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05" y="0"/>
                  </a:moveTo>
                  <a:lnTo>
                    <a:pt x="11405" y="10801"/>
                  </a:lnTo>
                  <a:lnTo>
                    <a:pt x="11405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503" y="0"/>
                  </a:lnTo>
                  <a:lnTo>
                    <a:pt x="11405" y="0"/>
                  </a:lnTo>
                  <a:close/>
                  <a:moveTo>
                    <a:pt x="2520" y="215"/>
                  </a:moveTo>
                  <a:lnTo>
                    <a:pt x="0" y="237"/>
                  </a:lnTo>
                  <a:lnTo>
                    <a:pt x="0" y="10919"/>
                  </a:lnTo>
                  <a:lnTo>
                    <a:pt x="0" y="21600"/>
                  </a:lnTo>
                  <a:lnTo>
                    <a:pt x="5098" y="21600"/>
                  </a:lnTo>
                  <a:lnTo>
                    <a:pt x="10195" y="21600"/>
                  </a:lnTo>
                  <a:lnTo>
                    <a:pt x="10195" y="10919"/>
                  </a:lnTo>
                  <a:lnTo>
                    <a:pt x="10195" y="238"/>
                  </a:lnTo>
                  <a:lnTo>
                    <a:pt x="7617" y="217"/>
                  </a:lnTo>
                  <a:cubicBezTo>
                    <a:pt x="6200" y="205"/>
                    <a:pt x="3906" y="204"/>
                    <a:pt x="2520" y="21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50" name="CDD"/>
            <p:cNvSpPr txBox="1"/>
            <p:nvPr/>
          </p:nvSpPr>
          <p:spPr>
            <a:xfrm>
              <a:off x="20383" y="5964237"/>
              <a:ext cx="4115291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CDD</a:t>
              </a:r>
            </a:p>
          </p:txBody>
        </p:sp>
        <p:sp>
          <p:nvSpPr>
            <p:cNvPr id="451" name="69%"/>
            <p:cNvSpPr txBox="1"/>
            <p:nvPr/>
          </p:nvSpPr>
          <p:spPr>
            <a:xfrm>
              <a:off x="8720" y="2035800"/>
              <a:ext cx="4118235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69%</a:t>
              </a:r>
            </a:p>
          </p:txBody>
        </p:sp>
        <p:sp>
          <p:nvSpPr>
            <p:cNvPr id="452" name="CDI"/>
            <p:cNvSpPr txBox="1"/>
            <p:nvPr/>
          </p:nvSpPr>
          <p:spPr>
            <a:xfrm>
              <a:off x="4638966" y="5995884"/>
              <a:ext cx="4115292" cy="465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CDI</a:t>
              </a:r>
            </a:p>
          </p:txBody>
        </p:sp>
        <p:sp>
          <p:nvSpPr>
            <p:cNvPr id="453" name="53%"/>
            <p:cNvSpPr txBox="1"/>
            <p:nvPr/>
          </p:nvSpPr>
          <p:spPr>
            <a:xfrm>
              <a:off x="4626112" y="0"/>
              <a:ext cx="4127992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53%</a:t>
              </a:r>
            </a:p>
          </p:txBody>
        </p:sp>
        <p:sp>
          <p:nvSpPr>
            <p:cNvPr id="454" name="48%"/>
            <p:cNvSpPr txBox="1"/>
            <p:nvPr/>
          </p:nvSpPr>
          <p:spPr>
            <a:xfrm>
              <a:off x="4626111" y="3384410"/>
              <a:ext cx="4127992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48%</a:t>
              </a:r>
            </a:p>
          </p:txBody>
        </p:sp>
        <p:sp>
          <p:nvSpPr>
            <p:cNvPr id="455" name="31%"/>
            <p:cNvSpPr txBox="1"/>
            <p:nvPr/>
          </p:nvSpPr>
          <p:spPr>
            <a:xfrm>
              <a:off x="0" y="63500"/>
              <a:ext cx="4135674" cy="46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ct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31%</a:t>
              </a:r>
            </a:p>
          </p:txBody>
        </p:sp>
      </p:grpSp>
      <p:sp>
        <p:nvSpPr>
          <p:cNvPr id="457" name="Répartition parmi les 10 plus fortes rémunérations"/>
          <p:cNvSpPr txBox="1"/>
          <p:nvPr/>
        </p:nvSpPr>
        <p:spPr>
          <a:xfrm>
            <a:off x="1137470" y="11595793"/>
            <a:ext cx="10870233" cy="73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Répartition parmi les 10 plus fortes rémunérations</a:t>
            </a:r>
          </a:p>
        </p:txBody>
      </p:sp>
      <p:sp>
        <p:nvSpPr>
          <p:cNvPr id="458" name="Répartition par types de contrat"/>
          <p:cNvSpPr txBox="1"/>
          <p:nvPr/>
        </p:nvSpPr>
        <p:spPr>
          <a:xfrm>
            <a:off x="15500083" y="11595793"/>
            <a:ext cx="6989989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Répartition par types de contrat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JF Dubroca Juin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825500">
              <a:lnSpc>
                <a:spcPct val="100000"/>
              </a:lnSpc>
              <a:defRPr spc="0" sz="3300"/>
            </a:lvl1pPr>
          </a:lstStyle>
          <a:p>
            <a:pPr/>
            <a:r>
              <a:t>JF Dubroca Juin 2025</a:t>
            </a:r>
          </a:p>
        </p:txBody>
      </p:sp>
      <p:sp>
        <p:nvSpPr>
          <p:cNvPr id="461" name="L’index de l’égalité femmes hommes"/>
          <p:cNvSpPr txBox="1"/>
          <p:nvPr>
            <p:ph type="ctrTitle"/>
          </p:nvPr>
        </p:nvSpPr>
        <p:spPr>
          <a:xfrm>
            <a:off x="1206500" y="1243571"/>
            <a:ext cx="20217954" cy="1645263"/>
          </a:xfrm>
          <a:prstGeom prst="rect">
            <a:avLst/>
          </a:prstGeom>
        </p:spPr>
        <p:txBody>
          <a:bodyPr/>
          <a:lstStyle/>
          <a:p>
            <a:pPr/>
            <a:r>
              <a:t>L’index de l’égalité femmes hommes</a:t>
            </a:r>
          </a:p>
        </p:txBody>
      </p:sp>
      <p:sp>
        <p:nvSpPr>
          <p:cNvPr id="462" name="Comment l’améliorer ?…"/>
          <p:cNvSpPr txBox="1"/>
          <p:nvPr/>
        </p:nvSpPr>
        <p:spPr>
          <a:xfrm>
            <a:off x="1773973" y="3557181"/>
            <a:ext cx="21403527" cy="7561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Comment l’améliorer ?</a:t>
            </a:r>
          </a:p>
          <a:p>
            <a:pPr>
              <a:defRPr spc="-45" sz="4500" u="sng"/>
            </a:pPr>
          </a:p>
          <a:p>
            <a:pPr/>
            <a:r>
              <a:t> - Continuer les efforts concernant les augmentations et les promotions</a:t>
            </a:r>
          </a:p>
          <a:p>
            <a:pPr/>
            <a:r>
              <a:t> - Point le plus faible: la répartition des plus fortes rémunérations. Favoriser </a:t>
            </a:r>
          </a:p>
          <a:p>
            <a:pPr/>
            <a:r>
              <a:t>le recrutement de femmes à des postes à fortes responsabilité. </a:t>
            </a:r>
          </a:p>
          <a:p>
            <a:pPr/>
            <a:r>
              <a:t>  - Harmoniser les salaires des femmes sur celui des hommes dans les </a:t>
            </a:r>
          </a:p>
          <a:p>
            <a:pPr/>
            <a:r>
              <a:t>services où celui ci est inférieur à celui des hommes (commercial, </a:t>
            </a:r>
          </a:p>
          <a:p>
            <a:pPr/>
            <a:r>
              <a:t>informatique, marketing et RH)</a:t>
            </a:r>
          </a:p>
          <a:p>
            <a:pPr/>
            <a:r>
              <a:t> - Harmoniser les variables destinés aux femmes dans les services autres que RH et consultant</a:t>
            </a:r>
          </a:p>
          <a:p>
            <a:pPr/>
            <a:r>
              <a:t> - Prise en compte des congés maternité: date des congés et dates des augmentations</a:t>
            </a:r>
          </a:p>
          <a:p>
            <a:pPr/>
            <a:r>
              <a:t> - À noter que les femmes du service informatique affichent le plus faible taux de satisfaction. Elles sont très largement sous représentées dans ce service</a:t>
            </a:r>
          </a:p>
        </p:txBody>
      </p:sp>
      <p:sp>
        <p:nvSpPr>
          <p:cNvPr id="463" name="89"/>
          <p:cNvSpPr txBox="1"/>
          <p:nvPr/>
        </p:nvSpPr>
        <p:spPr>
          <a:xfrm>
            <a:off x="18884985" y="4213858"/>
            <a:ext cx="2977069" cy="312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-200" sz="20000">
                <a:solidFill>
                  <a:srgbClr val="6C98C3"/>
                </a:solidFill>
              </a:defRPr>
            </a:lvl1pPr>
          </a:lstStyle>
          <a:p>
            <a:pPr/>
            <a:r>
              <a:t>89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es données"/>
          <p:cNvSpPr txBox="1"/>
          <p:nvPr>
            <p:ph type="ctrTitle"/>
          </p:nvPr>
        </p:nvSpPr>
        <p:spPr>
          <a:xfrm>
            <a:off x="1206500" y="1243571"/>
            <a:ext cx="7145459" cy="1645263"/>
          </a:xfrm>
          <a:prstGeom prst="rect">
            <a:avLst/>
          </a:prstGeom>
        </p:spPr>
        <p:txBody>
          <a:bodyPr/>
          <a:lstStyle/>
          <a:p>
            <a:pPr/>
            <a:r>
              <a:t>Les données</a:t>
            </a:r>
          </a:p>
        </p:txBody>
      </p:sp>
      <p:sp>
        <p:nvSpPr>
          <p:cNvPr id="178" name="Le fichier ‘info pro’…"/>
          <p:cNvSpPr txBox="1"/>
          <p:nvPr/>
        </p:nvSpPr>
        <p:spPr>
          <a:xfrm>
            <a:off x="1397000" y="4699768"/>
            <a:ext cx="6350000" cy="391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‘info pro’</a:t>
            </a:r>
          </a:p>
          <a:p>
            <a:pPr>
              <a:defRPr spc="-62" sz="6200"/>
            </a:pPr>
            <a:r>
              <a:t> </a:t>
            </a:r>
            <a:r>
              <a:rPr spc="-39" sz="4000"/>
              <a:t>- Services</a:t>
            </a:r>
            <a:endParaRPr spc="-39" sz="4000"/>
          </a:p>
          <a:p>
            <a:pPr/>
            <a:r>
              <a:t> - Distance domicile - travail</a:t>
            </a:r>
          </a:p>
          <a:p>
            <a:pPr/>
            <a:r>
              <a:t> - Accidents du travail</a:t>
            </a:r>
          </a:p>
          <a:p>
            <a:pPr/>
            <a:r>
              <a:t> - Niveau de satisfaction </a:t>
            </a:r>
          </a:p>
          <a:p>
            <a:pPr/>
            <a:r>
              <a:t> - Ancienneté</a:t>
            </a:r>
          </a:p>
        </p:txBody>
      </p:sp>
      <p:sp>
        <p:nvSpPr>
          <p:cNvPr id="179" name="Le fichier ‘Rémunération’…"/>
          <p:cNvSpPr txBox="1"/>
          <p:nvPr/>
        </p:nvSpPr>
        <p:spPr>
          <a:xfrm>
            <a:off x="9017000" y="4699768"/>
            <a:ext cx="6350000" cy="391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‘Rémunération’ </a:t>
            </a:r>
          </a:p>
          <a:p>
            <a:pPr>
              <a:defRPr spc="-62" sz="6200"/>
            </a:pPr>
            <a:r>
              <a:t> </a:t>
            </a:r>
            <a:r>
              <a:rPr spc="-39" sz="4000"/>
              <a:t>- Contrat</a:t>
            </a:r>
            <a:endParaRPr spc="-39" sz="4000"/>
          </a:p>
          <a:p>
            <a:pPr>
              <a:defRPr spc="-62" sz="6200"/>
            </a:pPr>
            <a:r>
              <a:rPr spc="-39" sz="4000"/>
              <a:t> - Durée hebdomadaire</a:t>
            </a:r>
            <a:endParaRPr spc="-39" sz="4000"/>
          </a:p>
          <a:p>
            <a:pPr>
              <a:defRPr spc="-62" sz="6200"/>
            </a:pPr>
            <a:r>
              <a:rPr spc="-39" sz="4000"/>
              <a:t> - Salaire de base et variable </a:t>
            </a:r>
            <a:endParaRPr spc="-39" sz="4000"/>
          </a:p>
          <a:p>
            <a:pPr>
              <a:defRPr spc="-62" sz="6200"/>
            </a:pPr>
            <a:r>
              <a:rPr spc="-39" sz="4000"/>
              <a:t> - Augmentation (oui-non)</a:t>
            </a:r>
            <a:endParaRPr spc="-39" sz="4000"/>
          </a:p>
          <a:p>
            <a:pPr>
              <a:defRPr spc="-62" sz="6200"/>
            </a:pPr>
            <a:r>
              <a:rPr spc="-39" sz="4000"/>
              <a:t> - Promotion (oui-non)</a:t>
            </a:r>
          </a:p>
        </p:txBody>
      </p:sp>
      <p:sp>
        <p:nvSpPr>
          <p:cNvPr id="180" name="Le fichier ‘Salarié’…"/>
          <p:cNvSpPr txBox="1"/>
          <p:nvPr/>
        </p:nvSpPr>
        <p:spPr>
          <a:xfrm>
            <a:off x="16637000" y="4494641"/>
            <a:ext cx="6350000" cy="5472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‘Salarié’ </a:t>
            </a:r>
          </a:p>
          <a:p>
            <a:pPr/>
            <a:r>
              <a:t>  - Nom, prénom</a:t>
            </a:r>
          </a:p>
          <a:p>
            <a:pPr/>
            <a:r>
              <a:t> - Nombre d’enfants </a:t>
            </a:r>
          </a:p>
          <a:p>
            <a:pPr/>
            <a:r>
              <a:t> - Ètat civil</a:t>
            </a:r>
          </a:p>
          <a:p>
            <a:pPr/>
            <a:r>
              <a:t> - Téléphone</a:t>
            </a:r>
          </a:p>
          <a:p>
            <a:pPr/>
            <a:r>
              <a:t> - Genre</a:t>
            </a:r>
          </a:p>
          <a:p>
            <a:pPr/>
            <a:r>
              <a:t> - Date de naissance</a:t>
            </a:r>
          </a:p>
          <a:p>
            <a:pPr>
              <a:defRPr spc="-62" sz="6200"/>
            </a:pPr>
            <a:r>
              <a:rPr spc="-39" sz="4000"/>
              <a:t> - Congès maternité (oui-non)</a:t>
            </a:r>
          </a:p>
        </p:txBody>
      </p:sp>
      <p:sp>
        <p:nvSpPr>
          <p:cNvPr id="181" name="Source : système d’information des ressources humaines de l’entreprise"/>
          <p:cNvSpPr txBox="1"/>
          <p:nvPr/>
        </p:nvSpPr>
        <p:spPr>
          <a:xfrm>
            <a:off x="3559439" y="10424447"/>
            <a:ext cx="17265122" cy="88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Source : système d’information des ressources humaines de l’entreprise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a préparation des données"/>
          <p:cNvSpPr txBox="1"/>
          <p:nvPr>
            <p:ph type="ctrTitle"/>
          </p:nvPr>
        </p:nvSpPr>
        <p:spPr>
          <a:xfrm>
            <a:off x="1206500" y="1243571"/>
            <a:ext cx="15430500" cy="1645263"/>
          </a:xfrm>
          <a:prstGeom prst="rect">
            <a:avLst/>
          </a:prstGeom>
        </p:spPr>
        <p:txBody>
          <a:bodyPr/>
          <a:lstStyle/>
          <a:p>
            <a:pPr/>
            <a:r>
              <a:t>La préparation des données</a:t>
            </a:r>
          </a:p>
        </p:txBody>
      </p:sp>
      <p:sp>
        <p:nvSpPr>
          <p:cNvPr id="184" name="Le fichier ‘info pro’…"/>
          <p:cNvSpPr txBox="1"/>
          <p:nvPr/>
        </p:nvSpPr>
        <p:spPr>
          <a:xfrm>
            <a:off x="1397000" y="5150946"/>
            <a:ext cx="6350000" cy="391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‘info pro’</a:t>
            </a:r>
          </a:p>
          <a:p>
            <a:pPr>
              <a:defRPr spc="-62" sz="6200"/>
            </a:pPr>
            <a:r>
              <a:t> </a:t>
            </a:r>
            <a:r>
              <a:rPr spc="-39" sz="4000"/>
              <a:t>- Suppression des doublons</a:t>
            </a:r>
            <a:endParaRPr spc="-39" sz="4000"/>
          </a:p>
          <a:p>
            <a:pPr>
              <a:defRPr spc="-62" sz="6200"/>
            </a:pPr>
            <a:r>
              <a:rPr spc="-39" sz="4000"/>
              <a:t> - Recherche de lignes vides</a:t>
            </a:r>
            <a:endParaRPr spc="-39" sz="4000"/>
          </a:p>
          <a:p>
            <a:pPr>
              <a:defRPr spc="-62" sz="6200"/>
            </a:pPr>
            <a:r>
              <a:rPr spc="-39" sz="4000"/>
              <a:t> - Harmonisation des noms de colonne (Français-Anglais)</a:t>
            </a:r>
          </a:p>
        </p:txBody>
      </p:sp>
      <p:sp>
        <p:nvSpPr>
          <p:cNvPr id="185" name="Le fichier ‘Rémunération’…"/>
          <p:cNvSpPr txBox="1"/>
          <p:nvPr/>
        </p:nvSpPr>
        <p:spPr>
          <a:xfrm>
            <a:off x="9017000" y="5150946"/>
            <a:ext cx="6350000" cy="391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‘Rémunération’ </a:t>
            </a:r>
          </a:p>
          <a:p>
            <a:pPr>
              <a:defRPr spc="-62" sz="6200"/>
            </a:pPr>
            <a:r>
              <a:t> </a:t>
            </a:r>
            <a:r>
              <a:rPr spc="-39" sz="4000"/>
              <a:t>- Suppression des doublons</a:t>
            </a:r>
            <a:endParaRPr spc="-39" sz="4000"/>
          </a:p>
          <a:p>
            <a:pPr>
              <a:defRPr spc="-62" sz="6200"/>
            </a:pPr>
            <a:r>
              <a:rPr spc="-39" sz="4000"/>
              <a:t> - Recherche de lignes vides</a:t>
            </a:r>
          </a:p>
        </p:txBody>
      </p:sp>
      <p:sp>
        <p:nvSpPr>
          <p:cNvPr id="186" name="Le fichier ‘Salarié’…"/>
          <p:cNvSpPr txBox="1"/>
          <p:nvPr/>
        </p:nvSpPr>
        <p:spPr>
          <a:xfrm>
            <a:off x="16637000" y="4945819"/>
            <a:ext cx="6350000" cy="41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pc="-45" sz="4500" u="sng"/>
            </a:pPr>
            <a:r>
              <a:t>Le fichier ‘Salarié’ </a:t>
            </a:r>
          </a:p>
          <a:p>
            <a:pPr>
              <a:defRPr spc="-62" sz="6200"/>
            </a:pPr>
            <a:r>
              <a:t> </a:t>
            </a:r>
            <a:r>
              <a:rPr spc="-39" sz="4000"/>
              <a:t>- Suppression des doublons</a:t>
            </a:r>
            <a:endParaRPr spc="-39" sz="4000"/>
          </a:p>
          <a:p>
            <a:pPr>
              <a:defRPr spc="-62" sz="6200"/>
            </a:pPr>
            <a:r>
              <a:rPr spc="-39" sz="4000"/>
              <a:t> - Recherche de lignes vides</a:t>
            </a:r>
            <a:endParaRPr spc="-39" sz="4000"/>
          </a:p>
          <a:p>
            <a:pPr>
              <a:defRPr spc="-62" sz="6200"/>
            </a:pPr>
            <a:r>
              <a:rPr spc="-39" sz="4000"/>
              <a:t> - Modification du type de données ‘date’</a:t>
            </a:r>
            <a:endParaRPr spc="-39" sz="4000"/>
          </a:p>
          <a:p>
            <a:pPr>
              <a:defRPr spc="-62" sz="6200"/>
            </a:pPr>
            <a:r>
              <a:rPr spc="-39" sz="4000"/>
              <a:t> - Calcul de l’âge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a préparation des données"/>
          <p:cNvSpPr txBox="1"/>
          <p:nvPr>
            <p:ph type="ctrTitle"/>
          </p:nvPr>
        </p:nvSpPr>
        <p:spPr>
          <a:xfrm>
            <a:off x="1206500" y="1243571"/>
            <a:ext cx="15430500" cy="1645263"/>
          </a:xfrm>
          <a:prstGeom prst="rect">
            <a:avLst/>
          </a:prstGeom>
        </p:spPr>
        <p:txBody>
          <a:bodyPr/>
          <a:lstStyle/>
          <a:p>
            <a:pPr/>
            <a:r>
              <a:t>La préparation des données</a:t>
            </a:r>
          </a:p>
        </p:txBody>
      </p:sp>
      <p:sp>
        <p:nvSpPr>
          <p:cNvPr id="189" name="Jointure des 3 tables sur l’identifiant salarié"/>
          <p:cNvSpPr txBox="1"/>
          <p:nvPr/>
        </p:nvSpPr>
        <p:spPr>
          <a:xfrm>
            <a:off x="6896796" y="4152900"/>
            <a:ext cx="10590407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Jointure des 3 tables sur l’identifiant salarié</a:t>
            </a:r>
          </a:p>
        </p:txBody>
      </p:sp>
      <p:sp>
        <p:nvSpPr>
          <p:cNvPr id="190" name="Transformation de la colonne accident du travail en numérique (1= oui, 0 = non)"/>
          <p:cNvSpPr txBox="1"/>
          <p:nvPr/>
        </p:nvSpPr>
        <p:spPr>
          <a:xfrm>
            <a:off x="2369484" y="9134409"/>
            <a:ext cx="19645032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Transformation de la colonne accident du travail en numérique (1= oui, 0 = non)</a:t>
            </a:r>
          </a:p>
        </p:txBody>
      </p:sp>
      <p:sp>
        <p:nvSpPr>
          <p:cNvPr id="191" name="Création de tranches d’âge, d’ancienneté, de distance domicile travail, et de salaire de base."/>
          <p:cNvSpPr txBox="1"/>
          <p:nvPr/>
        </p:nvSpPr>
        <p:spPr>
          <a:xfrm>
            <a:off x="1092163" y="10769600"/>
            <a:ext cx="22199674" cy="911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Création de tranches d’âge, d’ancienneté, de distance domicile travail, et de salaire de base.</a:t>
            </a:r>
          </a:p>
        </p:txBody>
      </p:sp>
      <p:sp>
        <p:nvSpPr>
          <p:cNvPr id="192" name="Calcul du salaire horaire total (salaire de base + variable)"/>
          <p:cNvSpPr txBox="1"/>
          <p:nvPr/>
        </p:nvSpPr>
        <p:spPr>
          <a:xfrm>
            <a:off x="5187639" y="7448594"/>
            <a:ext cx="14008722" cy="91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Calcul du salaire horaire total (salaire de base + variable) </a:t>
            </a:r>
          </a:p>
        </p:txBody>
      </p:sp>
      <p:sp>
        <p:nvSpPr>
          <p:cNvPr id="193" name="Groupement par genre, services et tranche d’âge"/>
          <p:cNvSpPr txBox="1"/>
          <p:nvPr/>
        </p:nvSpPr>
        <p:spPr>
          <a:xfrm>
            <a:off x="6236804" y="5813402"/>
            <a:ext cx="11910392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Groupement par genre, services et tranche d’âge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spect du RGPD"/>
          <p:cNvSpPr txBox="1"/>
          <p:nvPr>
            <p:ph type="ctrTitle"/>
          </p:nvPr>
        </p:nvSpPr>
        <p:spPr>
          <a:xfrm>
            <a:off x="1206500" y="1243571"/>
            <a:ext cx="10060610" cy="1645263"/>
          </a:xfrm>
          <a:prstGeom prst="rect">
            <a:avLst/>
          </a:prstGeom>
        </p:spPr>
        <p:txBody>
          <a:bodyPr/>
          <a:lstStyle/>
          <a:p>
            <a:pPr/>
            <a:r>
              <a:t>Respect du RGPD</a:t>
            </a:r>
          </a:p>
        </p:txBody>
      </p:sp>
      <p:sp>
        <p:nvSpPr>
          <p:cNvPr id="196" name="Ne collecter que les données strictement nécessaires"/>
          <p:cNvSpPr txBox="1"/>
          <p:nvPr/>
        </p:nvSpPr>
        <p:spPr>
          <a:xfrm>
            <a:off x="1206500" y="4148168"/>
            <a:ext cx="12829740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Ne collecter que les données strictement nécessaires</a:t>
            </a:r>
          </a:p>
        </p:txBody>
      </p:sp>
      <p:sp>
        <p:nvSpPr>
          <p:cNvPr id="197" name="Transparence"/>
          <p:cNvSpPr txBox="1"/>
          <p:nvPr/>
        </p:nvSpPr>
        <p:spPr>
          <a:xfrm>
            <a:off x="1206500" y="5738529"/>
            <a:ext cx="3370492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Transparence</a:t>
            </a:r>
          </a:p>
        </p:txBody>
      </p:sp>
      <p:sp>
        <p:nvSpPr>
          <p:cNvPr id="198" name="Droit des personnes"/>
          <p:cNvSpPr txBox="1"/>
          <p:nvPr/>
        </p:nvSpPr>
        <p:spPr>
          <a:xfrm>
            <a:off x="1206500" y="7328889"/>
            <a:ext cx="5030305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Droit des personnes</a:t>
            </a:r>
          </a:p>
        </p:txBody>
      </p:sp>
      <p:sp>
        <p:nvSpPr>
          <p:cNvPr id="199" name="Le service RH doit informer les salariés de l’utilisation de leurs données"/>
          <p:cNvSpPr txBox="1"/>
          <p:nvPr/>
        </p:nvSpPr>
        <p:spPr>
          <a:xfrm>
            <a:off x="7826785" y="5738529"/>
            <a:ext cx="15350715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Le service RH doit informer les salariés de l’utilisation de leurs données</a:t>
            </a:r>
          </a:p>
        </p:txBody>
      </p:sp>
      <p:sp>
        <p:nvSpPr>
          <p:cNvPr id="200" name="Création d’une adresse mail dédiée pour le traitement des données"/>
          <p:cNvSpPr txBox="1"/>
          <p:nvPr/>
        </p:nvSpPr>
        <p:spPr>
          <a:xfrm>
            <a:off x="8739362" y="7328889"/>
            <a:ext cx="14438138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Création d’une adresse mail dédiée pour le traitement des données</a:t>
            </a:r>
          </a:p>
        </p:txBody>
      </p:sp>
      <p:sp>
        <p:nvSpPr>
          <p:cNvPr id="201" name="Durée de conservation"/>
          <p:cNvSpPr txBox="1"/>
          <p:nvPr/>
        </p:nvSpPr>
        <p:spPr>
          <a:xfrm>
            <a:off x="1206500" y="8919250"/>
            <a:ext cx="5704407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Durée de conservation</a:t>
            </a:r>
          </a:p>
        </p:txBody>
      </p:sp>
      <p:sp>
        <p:nvSpPr>
          <p:cNvPr id="202" name="Fichier mis à jour annuellement avec suppression des salariés qui ne sont plus présents"/>
          <p:cNvSpPr txBox="1"/>
          <p:nvPr/>
        </p:nvSpPr>
        <p:spPr>
          <a:xfrm>
            <a:off x="7826785" y="8660113"/>
            <a:ext cx="15350715" cy="1379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Fichier mis à jour annuellement avec suppression des salariés qui ne sont plus présents</a:t>
            </a:r>
          </a:p>
        </p:txBody>
      </p:sp>
      <p:sp>
        <p:nvSpPr>
          <p:cNvPr id="203" name="Sécurisation des données"/>
          <p:cNvSpPr txBox="1"/>
          <p:nvPr/>
        </p:nvSpPr>
        <p:spPr>
          <a:xfrm>
            <a:off x="1206500" y="10611211"/>
            <a:ext cx="6218739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Sécurisation des données</a:t>
            </a:r>
          </a:p>
        </p:txBody>
      </p:sp>
      <p:sp>
        <p:nvSpPr>
          <p:cNvPr id="204" name="Accès restreint et compartimenté, sécurisation des serveurs, mots de passe robustes, audit sur les bonnes pratiques, sensibilisation des utilisateurs…."/>
          <p:cNvSpPr txBox="1"/>
          <p:nvPr/>
        </p:nvSpPr>
        <p:spPr>
          <a:xfrm>
            <a:off x="7918184" y="10101064"/>
            <a:ext cx="15259316" cy="1881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Accès restreint et compartimenté, sécurisation des serveurs, mots de passe robustes, audit sur les bonnes pratiques, sensibilisation des utilisateurs….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Hanonymisation des fichiers"/>
          <p:cNvSpPr txBox="1"/>
          <p:nvPr>
            <p:ph type="ctrTitle"/>
          </p:nvPr>
        </p:nvSpPr>
        <p:spPr>
          <a:xfrm>
            <a:off x="1206500" y="1243571"/>
            <a:ext cx="15484564" cy="1645263"/>
          </a:xfrm>
          <a:prstGeom prst="rect">
            <a:avLst/>
          </a:prstGeom>
        </p:spPr>
        <p:txBody>
          <a:bodyPr/>
          <a:lstStyle/>
          <a:p>
            <a:pPr/>
            <a:r>
              <a:t>Hanonymisation des fichiers</a:t>
            </a:r>
          </a:p>
        </p:txBody>
      </p:sp>
      <p:sp>
        <p:nvSpPr>
          <p:cNvPr id="207" name="Les noms, prénoms, nombre d’enfant, état civil et téléphone n’ont pas été conservés"/>
          <p:cNvSpPr txBox="1"/>
          <p:nvPr/>
        </p:nvSpPr>
        <p:spPr>
          <a:xfrm>
            <a:off x="1206500" y="4148168"/>
            <a:ext cx="20335221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Les noms, prénoms, nombre d’enfant, état civil et téléphone n’ont pas été conservés</a:t>
            </a:r>
          </a:p>
        </p:txBody>
      </p:sp>
      <p:sp>
        <p:nvSpPr>
          <p:cNvPr id="208" name="Les âges, distance domicile - travail et ancienneté ont été assemblés en tranches"/>
          <p:cNvSpPr txBox="1"/>
          <p:nvPr/>
        </p:nvSpPr>
        <p:spPr>
          <a:xfrm>
            <a:off x="1206500" y="6283479"/>
            <a:ext cx="20335221" cy="86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Les âges, distance domicile - travail et ancienneté ont été assemblés en tranches</a:t>
            </a:r>
          </a:p>
        </p:txBody>
      </p:sp>
      <p:sp>
        <p:nvSpPr>
          <p:cNvPr id="209" name="Les identifiants salariés ont été anonymisé"/>
          <p:cNvSpPr txBox="1"/>
          <p:nvPr/>
        </p:nvSpPr>
        <p:spPr>
          <a:xfrm>
            <a:off x="1206500" y="8418790"/>
            <a:ext cx="20335221" cy="86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Les identifiants salariés ont été anonymisé</a:t>
            </a:r>
          </a:p>
        </p:txBody>
      </p:sp>
      <p:sp>
        <p:nvSpPr>
          <p:cNvPr id="210" name="Les indicateurs ont été calculés sur la moyenne des salaires après agrégation par service , genre et tanches d’âge"/>
          <p:cNvSpPr txBox="1"/>
          <p:nvPr/>
        </p:nvSpPr>
        <p:spPr>
          <a:xfrm>
            <a:off x="1206500" y="10248900"/>
            <a:ext cx="21971000" cy="147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pc="-45" sz="4500"/>
            </a:lvl1pPr>
          </a:lstStyle>
          <a:p>
            <a:pPr/>
            <a:r>
              <a:t>Les indicateurs ont été calculés sur la moyenne des salaires après agrégation par service , genre et tanches d’âge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es résultats"/>
          <p:cNvSpPr txBox="1"/>
          <p:nvPr>
            <p:ph type="ctrTitle"/>
          </p:nvPr>
        </p:nvSpPr>
        <p:spPr>
          <a:xfrm>
            <a:off x="8712700" y="5206045"/>
            <a:ext cx="6958601" cy="1651955"/>
          </a:xfrm>
          <a:prstGeom prst="rect">
            <a:avLst/>
          </a:prstGeom>
        </p:spPr>
        <p:txBody>
          <a:bodyPr/>
          <a:lstStyle/>
          <a:p>
            <a:pPr/>
            <a:r>
              <a:t>Les résultats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lobalement"/>
          <p:cNvSpPr txBox="1"/>
          <p:nvPr>
            <p:ph type="ctrTitle"/>
          </p:nvPr>
        </p:nvSpPr>
        <p:spPr>
          <a:xfrm>
            <a:off x="1206500" y="1243571"/>
            <a:ext cx="7417994" cy="1645263"/>
          </a:xfrm>
          <a:prstGeom prst="rect">
            <a:avLst/>
          </a:prstGeom>
        </p:spPr>
        <p:txBody>
          <a:bodyPr/>
          <a:lstStyle/>
          <a:p>
            <a:pPr/>
            <a:r>
              <a:t>Globalement</a:t>
            </a:r>
          </a:p>
        </p:txBody>
      </p:sp>
      <p:sp>
        <p:nvSpPr>
          <p:cNvPr id="215" name="La parité est globalement respectée (femmes 49%, hommes 51%)"/>
          <p:cNvSpPr txBox="1"/>
          <p:nvPr/>
        </p:nvSpPr>
        <p:spPr>
          <a:xfrm>
            <a:off x="1705699" y="3557181"/>
            <a:ext cx="7688250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La parité est globalement respectée (femmes 49%, hommes 51%)</a:t>
            </a:r>
          </a:p>
        </p:txBody>
      </p:sp>
      <p:sp>
        <p:nvSpPr>
          <p:cNvPr id="216" name="Elles sont majoritaires dans 3 services sur 6"/>
          <p:cNvSpPr txBox="1"/>
          <p:nvPr/>
        </p:nvSpPr>
        <p:spPr>
          <a:xfrm>
            <a:off x="14327833" y="3543627"/>
            <a:ext cx="7688251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Elles sont majoritaires dans 3 services sur 6 </a:t>
            </a:r>
          </a:p>
        </p:txBody>
      </p:sp>
      <p:sp>
        <p:nvSpPr>
          <p:cNvPr id="217" name="Femmes"/>
          <p:cNvSpPr txBox="1"/>
          <p:nvPr/>
        </p:nvSpPr>
        <p:spPr>
          <a:xfrm>
            <a:off x="10149697" y="9643546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218" name="Hommes"/>
          <p:cNvSpPr txBox="1"/>
          <p:nvPr/>
        </p:nvSpPr>
        <p:spPr>
          <a:xfrm>
            <a:off x="10149697" y="10583346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grpSp>
        <p:nvGrpSpPr>
          <p:cNvPr id="238" name="Grouper"/>
          <p:cNvGrpSpPr/>
          <p:nvPr/>
        </p:nvGrpSpPr>
        <p:grpSpPr>
          <a:xfrm>
            <a:off x="14064868" y="5337740"/>
            <a:ext cx="8222061" cy="6047582"/>
            <a:chOff x="15875" y="0"/>
            <a:chExt cx="8222059" cy="6047581"/>
          </a:xfrm>
        </p:grpSpPr>
        <p:pic>
          <p:nvPicPr>
            <p:cNvPr id="219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795" t="2873" r="2341" b="2874"/>
            <a:stretch>
              <a:fillRect/>
            </a:stretch>
          </p:blipFill>
          <p:spPr>
            <a:xfrm>
              <a:off x="15875" y="0"/>
              <a:ext cx="8222060" cy="6047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" y="0"/>
                  </a:moveTo>
                  <a:lnTo>
                    <a:pt x="84" y="1548"/>
                  </a:lnTo>
                  <a:lnTo>
                    <a:pt x="84" y="3096"/>
                  </a:lnTo>
                  <a:lnTo>
                    <a:pt x="10708" y="3096"/>
                  </a:lnTo>
                  <a:lnTo>
                    <a:pt x="21330" y="3096"/>
                  </a:lnTo>
                  <a:lnTo>
                    <a:pt x="21330" y="1548"/>
                  </a:lnTo>
                  <a:lnTo>
                    <a:pt x="21330" y="0"/>
                  </a:lnTo>
                  <a:lnTo>
                    <a:pt x="10708" y="0"/>
                  </a:lnTo>
                  <a:lnTo>
                    <a:pt x="84" y="0"/>
                  </a:lnTo>
                  <a:close/>
                  <a:moveTo>
                    <a:pt x="84" y="3557"/>
                  </a:moveTo>
                  <a:lnTo>
                    <a:pt x="84" y="5103"/>
                  </a:lnTo>
                  <a:lnTo>
                    <a:pt x="84" y="6650"/>
                  </a:lnTo>
                  <a:lnTo>
                    <a:pt x="2207" y="6667"/>
                  </a:lnTo>
                  <a:cubicBezTo>
                    <a:pt x="3374" y="6676"/>
                    <a:pt x="7200" y="6677"/>
                    <a:pt x="10708" y="6668"/>
                  </a:cubicBezTo>
                  <a:cubicBezTo>
                    <a:pt x="14216" y="6659"/>
                    <a:pt x="18041" y="6653"/>
                    <a:pt x="19208" y="6652"/>
                  </a:cubicBezTo>
                  <a:lnTo>
                    <a:pt x="21330" y="6651"/>
                  </a:lnTo>
                  <a:lnTo>
                    <a:pt x="21330" y="5103"/>
                  </a:lnTo>
                  <a:lnTo>
                    <a:pt x="21330" y="3557"/>
                  </a:lnTo>
                  <a:lnTo>
                    <a:pt x="10708" y="3557"/>
                  </a:lnTo>
                  <a:lnTo>
                    <a:pt x="84" y="3557"/>
                  </a:lnTo>
                  <a:close/>
                  <a:moveTo>
                    <a:pt x="84" y="7112"/>
                  </a:moveTo>
                  <a:lnTo>
                    <a:pt x="84" y="8692"/>
                  </a:lnTo>
                  <a:lnTo>
                    <a:pt x="84" y="10273"/>
                  </a:lnTo>
                  <a:lnTo>
                    <a:pt x="10708" y="10273"/>
                  </a:lnTo>
                  <a:lnTo>
                    <a:pt x="21330" y="10273"/>
                  </a:lnTo>
                  <a:lnTo>
                    <a:pt x="21330" y="8692"/>
                  </a:lnTo>
                  <a:lnTo>
                    <a:pt x="21330" y="7112"/>
                  </a:lnTo>
                  <a:lnTo>
                    <a:pt x="10708" y="7112"/>
                  </a:lnTo>
                  <a:lnTo>
                    <a:pt x="84" y="7112"/>
                  </a:lnTo>
                  <a:close/>
                  <a:moveTo>
                    <a:pt x="2195" y="10733"/>
                  </a:moveTo>
                  <a:lnTo>
                    <a:pt x="84" y="10735"/>
                  </a:lnTo>
                  <a:lnTo>
                    <a:pt x="84" y="12281"/>
                  </a:lnTo>
                  <a:lnTo>
                    <a:pt x="84" y="13829"/>
                  </a:lnTo>
                  <a:lnTo>
                    <a:pt x="10708" y="13829"/>
                  </a:lnTo>
                  <a:lnTo>
                    <a:pt x="21330" y="13829"/>
                  </a:lnTo>
                  <a:lnTo>
                    <a:pt x="21330" y="12281"/>
                  </a:lnTo>
                  <a:lnTo>
                    <a:pt x="21330" y="10735"/>
                  </a:lnTo>
                  <a:lnTo>
                    <a:pt x="19220" y="10733"/>
                  </a:lnTo>
                  <a:cubicBezTo>
                    <a:pt x="18059" y="10733"/>
                    <a:pt x="14229" y="10733"/>
                    <a:pt x="10708" y="10733"/>
                  </a:cubicBezTo>
                  <a:cubicBezTo>
                    <a:pt x="7186" y="10733"/>
                    <a:pt x="3355" y="10733"/>
                    <a:pt x="2195" y="10733"/>
                  </a:cubicBezTo>
                  <a:close/>
                  <a:moveTo>
                    <a:pt x="84" y="14290"/>
                  </a:moveTo>
                  <a:lnTo>
                    <a:pt x="84" y="15838"/>
                  </a:lnTo>
                  <a:lnTo>
                    <a:pt x="84" y="17386"/>
                  </a:lnTo>
                  <a:lnTo>
                    <a:pt x="10708" y="17386"/>
                  </a:lnTo>
                  <a:lnTo>
                    <a:pt x="21330" y="17386"/>
                  </a:lnTo>
                  <a:lnTo>
                    <a:pt x="21330" y="15838"/>
                  </a:lnTo>
                  <a:lnTo>
                    <a:pt x="21330" y="14290"/>
                  </a:lnTo>
                  <a:lnTo>
                    <a:pt x="10708" y="14290"/>
                  </a:lnTo>
                  <a:lnTo>
                    <a:pt x="84" y="14290"/>
                  </a:lnTo>
                  <a:close/>
                  <a:moveTo>
                    <a:pt x="84" y="17846"/>
                  </a:moveTo>
                  <a:lnTo>
                    <a:pt x="84" y="19427"/>
                  </a:lnTo>
                  <a:lnTo>
                    <a:pt x="84" y="21007"/>
                  </a:lnTo>
                  <a:lnTo>
                    <a:pt x="10708" y="21007"/>
                  </a:lnTo>
                  <a:lnTo>
                    <a:pt x="21330" y="21007"/>
                  </a:lnTo>
                  <a:lnTo>
                    <a:pt x="21330" y="19427"/>
                  </a:lnTo>
                  <a:lnTo>
                    <a:pt x="21330" y="17846"/>
                  </a:lnTo>
                  <a:lnTo>
                    <a:pt x="10708" y="17846"/>
                  </a:lnTo>
                  <a:lnTo>
                    <a:pt x="84" y="17846"/>
                  </a:lnTo>
                  <a:close/>
                  <a:moveTo>
                    <a:pt x="36" y="21535"/>
                  </a:moveTo>
                  <a:cubicBezTo>
                    <a:pt x="21" y="21535"/>
                    <a:pt x="9" y="21562"/>
                    <a:pt x="0" y="21600"/>
                  </a:cubicBezTo>
                  <a:lnTo>
                    <a:pt x="73" y="21600"/>
                  </a:lnTo>
                  <a:cubicBezTo>
                    <a:pt x="64" y="21562"/>
                    <a:pt x="52" y="21535"/>
                    <a:pt x="36" y="21535"/>
                  </a:cubicBezTo>
                  <a:close/>
                  <a:moveTo>
                    <a:pt x="8676" y="21535"/>
                  </a:moveTo>
                  <a:cubicBezTo>
                    <a:pt x="8659" y="21535"/>
                    <a:pt x="8644" y="21564"/>
                    <a:pt x="8630" y="21600"/>
                  </a:cubicBezTo>
                  <a:lnTo>
                    <a:pt x="8708" y="21600"/>
                  </a:lnTo>
                  <a:cubicBezTo>
                    <a:pt x="8700" y="21562"/>
                    <a:pt x="8689" y="21535"/>
                    <a:pt x="8676" y="21535"/>
                  </a:cubicBezTo>
                  <a:close/>
                  <a:moveTo>
                    <a:pt x="17114" y="21556"/>
                  </a:moveTo>
                  <a:cubicBezTo>
                    <a:pt x="17056" y="21556"/>
                    <a:pt x="17015" y="21572"/>
                    <a:pt x="16987" y="21600"/>
                  </a:cubicBezTo>
                  <a:lnTo>
                    <a:pt x="17235" y="21600"/>
                  </a:lnTo>
                  <a:cubicBezTo>
                    <a:pt x="17215" y="21569"/>
                    <a:pt x="17180" y="21556"/>
                    <a:pt x="17114" y="21556"/>
                  </a:cubicBezTo>
                  <a:close/>
                  <a:moveTo>
                    <a:pt x="21476" y="21556"/>
                  </a:moveTo>
                  <a:cubicBezTo>
                    <a:pt x="21408" y="21556"/>
                    <a:pt x="21371" y="21569"/>
                    <a:pt x="21351" y="21600"/>
                  </a:cubicBezTo>
                  <a:lnTo>
                    <a:pt x="21600" y="21600"/>
                  </a:lnTo>
                  <a:cubicBezTo>
                    <a:pt x="21580" y="21569"/>
                    <a:pt x="21545" y="21556"/>
                    <a:pt x="21476" y="21556"/>
                  </a:cubicBezTo>
                  <a:close/>
                  <a:moveTo>
                    <a:pt x="12853" y="21557"/>
                  </a:moveTo>
                  <a:cubicBezTo>
                    <a:pt x="12797" y="21561"/>
                    <a:pt x="12757" y="21577"/>
                    <a:pt x="12726" y="21600"/>
                  </a:cubicBezTo>
                  <a:lnTo>
                    <a:pt x="12971" y="21600"/>
                  </a:lnTo>
                  <a:cubicBezTo>
                    <a:pt x="12954" y="21564"/>
                    <a:pt x="12920" y="21553"/>
                    <a:pt x="12853" y="21557"/>
                  </a:cubicBezTo>
                  <a:close/>
                  <a:moveTo>
                    <a:pt x="4323" y="21560"/>
                  </a:moveTo>
                  <a:cubicBezTo>
                    <a:pt x="4244" y="21555"/>
                    <a:pt x="4208" y="21565"/>
                    <a:pt x="4189" y="21600"/>
                  </a:cubicBezTo>
                  <a:lnTo>
                    <a:pt x="4438" y="21600"/>
                  </a:lnTo>
                  <a:cubicBezTo>
                    <a:pt x="4416" y="21577"/>
                    <a:pt x="4382" y="21564"/>
                    <a:pt x="4323" y="2156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0" name="20 %"/>
            <p:cNvSpPr txBox="1"/>
            <p:nvPr/>
          </p:nvSpPr>
          <p:spPr>
            <a:xfrm>
              <a:off x="722050" y="3005961"/>
              <a:ext cx="938867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20 %</a:t>
              </a:r>
            </a:p>
          </p:txBody>
        </p:sp>
        <p:sp>
          <p:nvSpPr>
            <p:cNvPr id="221" name="Commercial"/>
            <p:cNvSpPr txBox="1"/>
            <p:nvPr/>
          </p:nvSpPr>
          <p:spPr>
            <a:xfrm>
              <a:off x="45282" y="7027"/>
              <a:ext cx="1689070" cy="859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222" name="Compta Finances"/>
            <p:cNvSpPr txBox="1"/>
            <p:nvPr/>
          </p:nvSpPr>
          <p:spPr>
            <a:xfrm>
              <a:off x="45282" y="1010096"/>
              <a:ext cx="229240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223" name="Informatique"/>
            <p:cNvSpPr txBox="1"/>
            <p:nvPr/>
          </p:nvSpPr>
          <p:spPr>
            <a:xfrm>
              <a:off x="45282" y="3010807"/>
              <a:ext cx="168907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224" name="Consultant"/>
            <p:cNvSpPr txBox="1"/>
            <p:nvPr/>
          </p:nvSpPr>
          <p:spPr>
            <a:xfrm>
              <a:off x="39297" y="1995328"/>
              <a:ext cx="146710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225" name="Marketing"/>
            <p:cNvSpPr txBox="1"/>
            <p:nvPr/>
          </p:nvSpPr>
          <p:spPr>
            <a:xfrm>
              <a:off x="45282" y="4000719"/>
              <a:ext cx="146710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226" name="RH"/>
            <p:cNvSpPr txBox="1"/>
            <p:nvPr/>
          </p:nvSpPr>
          <p:spPr>
            <a:xfrm>
              <a:off x="50476" y="5005690"/>
              <a:ext cx="61406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227" name="44 %"/>
            <p:cNvSpPr txBox="1"/>
            <p:nvPr/>
          </p:nvSpPr>
          <p:spPr>
            <a:xfrm>
              <a:off x="6979856" y="0"/>
              <a:ext cx="1158261" cy="863600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44 %</a:t>
              </a:r>
            </a:p>
          </p:txBody>
        </p:sp>
        <p:sp>
          <p:nvSpPr>
            <p:cNvPr id="228" name="56 %"/>
            <p:cNvSpPr txBox="1"/>
            <p:nvPr/>
          </p:nvSpPr>
          <p:spPr>
            <a:xfrm>
              <a:off x="3423694" y="3162"/>
              <a:ext cx="1158261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56 %</a:t>
              </a:r>
            </a:p>
          </p:txBody>
        </p:sp>
        <p:sp>
          <p:nvSpPr>
            <p:cNvPr id="229" name="41 %"/>
            <p:cNvSpPr txBox="1"/>
            <p:nvPr/>
          </p:nvSpPr>
          <p:spPr>
            <a:xfrm>
              <a:off x="6977081" y="991863"/>
              <a:ext cx="1158261" cy="8636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41 %</a:t>
              </a:r>
            </a:p>
          </p:txBody>
        </p:sp>
        <p:sp>
          <p:nvSpPr>
            <p:cNvPr id="230" name="59 %"/>
            <p:cNvSpPr txBox="1"/>
            <p:nvPr/>
          </p:nvSpPr>
          <p:spPr>
            <a:xfrm>
              <a:off x="3662074" y="997396"/>
              <a:ext cx="1158261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59 %</a:t>
              </a:r>
            </a:p>
          </p:txBody>
        </p:sp>
        <p:sp>
          <p:nvSpPr>
            <p:cNvPr id="231" name="57 %"/>
            <p:cNvSpPr txBox="1"/>
            <p:nvPr/>
          </p:nvSpPr>
          <p:spPr>
            <a:xfrm>
              <a:off x="6977081" y="1993288"/>
              <a:ext cx="1158261" cy="8636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57 %</a:t>
              </a:r>
            </a:p>
          </p:txBody>
        </p:sp>
        <p:sp>
          <p:nvSpPr>
            <p:cNvPr id="232" name="80 %"/>
            <p:cNvSpPr txBox="1"/>
            <p:nvPr/>
          </p:nvSpPr>
          <p:spPr>
            <a:xfrm>
              <a:off x="6979856" y="3012705"/>
              <a:ext cx="1158261" cy="8636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80 %</a:t>
              </a:r>
            </a:p>
          </p:txBody>
        </p:sp>
        <p:sp>
          <p:nvSpPr>
            <p:cNvPr id="233" name="43 %"/>
            <p:cNvSpPr txBox="1"/>
            <p:nvPr/>
          </p:nvSpPr>
          <p:spPr>
            <a:xfrm>
              <a:off x="2586428" y="1993556"/>
              <a:ext cx="938867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43 %</a:t>
              </a:r>
            </a:p>
          </p:txBody>
        </p:sp>
        <p:sp>
          <p:nvSpPr>
            <p:cNvPr id="234" name="42 %"/>
            <p:cNvSpPr txBox="1"/>
            <p:nvPr/>
          </p:nvSpPr>
          <p:spPr>
            <a:xfrm>
              <a:off x="2280986" y="4010734"/>
              <a:ext cx="1158261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42 %</a:t>
              </a:r>
            </a:p>
          </p:txBody>
        </p:sp>
        <p:sp>
          <p:nvSpPr>
            <p:cNvPr id="235" name="44 %"/>
            <p:cNvSpPr txBox="1"/>
            <p:nvPr/>
          </p:nvSpPr>
          <p:spPr>
            <a:xfrm>
              <a:off x="6979856" y="5003674"/>
              <a:ext cx="1158261" cy="8636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44 %</a:t>
              </a:r>
            </a:p>
          </p:txBody>
        </p:sp>
        <p:sp>
          <p:nvSpPr>
            <p:cNvPr id="236" name="58 %"/>
            <p:cNvSpPr txBox="1"/>
            <p:nvPr/>
          </p:nvSpPr>
          <p:spPr>
            <a:xfrm>
              <a:off x="6964381" y="3994023"/>
              <a:ext cx="1158261" cy="8636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58 %</a:t>
              </a:r>
            </a:p>
          </p:txBody>
        </p:sp>
        <p:sp>
          <p:nvSpPr>
            <p:cNvPr id="237" name="56 %"/>
            <p:cNvSpPr txBox="1"/>
            <p:nvPr/>
          </p:nvSpPr>
          <p:spPr>
            <a:xfrm>
              <a:off x="3438556" y="4997323"/>
              <a:ext cx="1158261" cy="8636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56 %</a:t>
              </a:r>
            </a:p>
          </p:txBody>
        </p:sp>
      </p:grpSp>
      <p:sp>
        <p:nvSpPr>
          <p:cNvPr id="239" name="Parité"/>
          <p:cNvSpPr txBox="1"/>
          <p:nvPr/>
        </p:nvSpPr>
        <p:spPr>
          <a:xfrm>
            <a:off x="4828059" y="11568340"/>
            <a:ext cx="1443530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Parité</a:t>
            </a:r>
          </a:p>
        </p:txBody>
      </p:sp>
      <p:sp>
        <p:nvSpPr>
          <p:cNvPr id="240" name="Pourcentage par service"/>
          <p:cNvSpPr txBox="1"/>
          <p:nvPr/>
        </p:nvSpPr>
        <p:spPr>
          <a:xfrm>
            <a:off x="15457732" y="11568340"/>
            <a:ext cx="5428455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Pourcentage par service</a:t>
            </a:r>
          </a:p>
        </p:txBody>
      </p:sp>
      <p:grpSp>
        <p:nvGrpSpPr>
          <p:cNvPr id="244" name="Grouper"/>
          <p:cNvGrpSpPr/>
          <p:nvPr/>
        </p:nvGrpSpPr>
        <p:grpSpPr>
          <a:xfrm>
            <a:off x="2535315" y="5337740"/>
            <a:ext cx="6029018" cy="6047649"/>
            <a:chOff x="0" y="104"/>
            <a:chExt cx="6029017" cy="6047648"/>
          </a:xfrm>
        </p:grpSpPr>
        <p:pic>
          <p:nvPicPr>
            <p:cNvPr id="241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584" t="2312" r="1963" b="1887"/>
            <a:stretch>
              <a:fillRect/>
            </a:stretch>
          </p:blipFill>
          <p:spPr>
            <a:xfrm>
              <a:off x="0" y="104"/>
              <a:ext cx="6029018" cy="6047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49" fill="norm" stroke="1" extrusionOk="0">
                  <a:moveTo>
                    <a:pt x="10571" y="1"/>
                  </a:moveTo>
                  <a:cubicBezTo>
                    <a:pt x="9876" y="10"/>
                    <a:pt x="9200" y="68"/>
                    <a:pt x="8726" y="175"/>
                  </a:cubicBezTo>
                  <a:cubicBezTo>
                    <a:pt x="7322" y="493"/>
                    <a:pt x="5924" y="1061"/>
                    <a:pt x="4890" y="1734"/>
                  </a:cubicBezTo>
                  <a:cubicBezTo>
                    <a:pt x="3487" y="2647"/>
                    <a:pt x="2236" y="3942"/>
                    <a:pt x="1469" y="5279"/>
                  </a:cubicBezTo>
                  <a:cubicBezTo>
                    <a:pt x="1313" y="5551"/>
                    <a:pt x="1142" y="5848"/>
                    <a:pt x="1089" y="5940"/>
                  </a:cubicBezTo>
                  <a:cubicBezTo>
                    <a:pt x="1036" y="6032"/>
                    <a:pt x="933" y="6258"/>
                    <a:pt x="862" y="6442"/>
                  </a:cubicBezTo>
                  <a:cubicBezTo>
                    <a:pt x="790" y="6626"/>
                    <a:pt x="656" y="6966"/>
                    <a:pt x="564" y="7198"/>
                  </a:cubicBezTo>
                  <a:cubicBezTo>
                    <a:pt x="371" y="7686"/>
                    <a:pt x="186" y="8409"/>
                    <a:pt x="77" y="9097"/>
                  </a:cubicBezTo>
                  <a:cubicBezTo>
                    <a:pt x="16" y="9479"/>
                    <a:pt x="0" y="9824"/>
                    <a:pt x="0" y="10769"/>
                  </a:cubicBezTo>
                  <a:cubicBezTo>
                    <a:pt x="0" y="12410"/>
                    <a:pt x="105" y="13058"/>
                    <a:pt x="577" y="14365"/>
                  </a:cubicBezTo>
                  <a:cubicBezTo>
                    <a:pt x="1165" y="15990"/>
                    <a:pt x="1897" y="17146"/>
                    <a:pt x="3111" y="18363"/>
                  </a:cubicBezTo>
                  <a:cubicBezTo>
                    <a:pt x="3878" y="19132"/>
                    <a:pt x="4547" y="19636"/>
                    <a:pt x="5496" y="20163"/>
                  </a:cubicBezTo>
                  <a:cubicBezTo>
                    <a:pt x="6262" y="20588"/>
                    <a:pt x="6757" y="20800"/>
                    <a:pt x="7587" y="21056"/>
                  </a:cubicBezTo>
                  <a:cubicBezTo>
                    <a:pt x="8389" y="21303"/>
                    <a:pt x="8920" y="21420"/>
                    <a:pt x="9545" y="21487"/>
                  </a:cubicBezTo>
                  <a:cubicBezTo>
                    <a:pt x="10527" y="21593"/>
                    <a:pt x="11642" y="21564"/>
                    <a:pt x="12589" y="21406"/>
                  </a:cubicBezTo>
                  <a:cubicBezTo>
                    <a:pt x="13583" y="21241"/>
                    <a:pt x="15173" y="20697"/>
                    <a:pt x="15888" y="20276"/>
                  </a:cubicBezTo>
                  <a:cubicBezTo>
                    <a:pt x="16761" y="19764"/>
                    <a:pt x="16974" y="19630"/>
                    <a:pt x="17185" y="19468"/>
                  </a:cubicBezTo>
                  <a:cubicBezTo>
                    <a:pt x="17320" y="19363"/>
                    <a:pt x="17483" y="19241"/>
                    <a:pt x="17546" y="19195"/>
                  </a:cubicBezTo>
                  <a:cubicBezTo>
                    <a:pt x="17913" y="18927"/>
                    <a:pt x="18562" y="18268"/>
                    <a:pt x="19280" y="17437"/>
                  </a:cubicBezTo>
                  <a:cubicBezTo>
                    <a:pt x="19569" y="17102"/>
                    <a:pt x="20171" y="16177"/>
                    <a:pt x="20382" y="15744"/>
                  </a:cubicBezTo>
                  <a:cubicBezTo>
                    <a:pt x="20488" y="15526"/>
                    <a:pt x="20614" y="15278"/>
                    <a:pt x="20661" y="15191"/>
                  </a:cubicBezTo>
                  <a:cubicBezTo>
                    <a:pt x="20874" y="14796"/>
                    <a:pt x="21097" y="14107"/>
                    <a:pt x="21376" y="12985"/>
                  </a:cubicBezTo>
                  <a:cubicBezTo>
                    <a:pt x="21569" y="12204"/>
                    <a:pt x="21600" y="11883"/>
                    <a:pt x="21596" y="10728"/>
                  </a:cubicBezTo>
                  <a:cubicBezTo>
                    <a:pt x="21592" y="9512"/>
                    <a:pt x="21556" y="9243"/>
                    <a:pt x="21234" y="8010"/>
                  </a:cubicBezTo>
                  <a:cubicBezTo>
                    <a:pt x="21002" y="7125"/>
                    <a:pt x="20925" y="6916"/>
                    <a:pt x="20507" y="6061"/>
                  </a:cubicBezTo>
                  <a:cubicBezTo>
                    <a:pt x="19935" y="4891"/>
                    <a:pt x="19269" y="3980"/>
                    <a:pt x="18267" y="3001"/>
                  </a:cubicBezTo>
                  <a:cubicBezTo>
                    <a:pt x="17857" y="2600"/>
                    <a:pt x="17670" y="2448"/>
                    <a:pt x="16962" y="1930"/>
                  </a:cubicBezTo>
                  <a:cubicBezTo>
                    <a:pt x="16599" y="1665"/>
                    <a:pt x="15904" y="1263"/>
                    <a:pt x="15341" y="994"/>
                  </a:cubicBezTo>
                  <a:cubicBezTo>
                    <a:pt x="14736" y="705"/>
                    <a:pt x="13299" y="264"/>
                    <a:pt x="12526" y="130"/>
                  </a:cubicBezTo>
                  <a:cubicBezTo>
                    <a:pt x="11979" y="35"/>
                    <a:pt x="11266" y="-7"/>
                    <a:pt x="10571" y="1"/>
                  </a:cubicBezTo>
                  <a:close/>
                  <a:moveTo>
                    <a:pt x="10497" y="3363"/>
                  </a:moveTo>
                  <a:cubicBezTo>
                    <a:pt x="13230" y="3250"/>
                    <a:pt x="16082" y="4851"/>
                    <a:pt x="17372" y="7361"/>
                  </a:cubicBezTo>
                  <a:cubicBezTo>
                    <a:pt x="18516" y="9586"/>
                    <a:pt x="18450" y="12418"/>
                    <a:pt x="17205" y="14522"/>
                  </a:cubicBezTo>
                  <a:cubicBezTo>
                    <a:pt x="16315" y="16026"/>
                    <a:pt x="14160" y="17596"/>
                    <a:pt x="12449" y="17987"/>
                  </a:cubicBezTo>
                  <a:cubicBezTo>
                    <a:pt x="11539" y="18195"/>
                    <a:pt x="9769" y="18172"/>
                    <a:pt x="8914" y="17942"/>
                  </a:cubicBezTo>
                  <a:cubicBezTo>
                    <a:pt x="6414" y="17268"/>
                    <a:pt x="4239" y="15089"/>
                    <a:pt x="3565" y="12583"/>
                  </a:cubicBezTo>
                  <a:cubicBezTo>
                    <a:pt x="2493" y="8595"/>
                    <a:pt x="5100" y="4502"/>
                    <a:pt x="9339" y="3518"/>
                  </a:cubicBezTo>
                  <a:cubicBezTo>
                    <a:pt x="9719" y="3430"/>
                    <a:pt x="10107" y="3379"/>
                    <a:pt x="10497" y="336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2" name="49%"/>
            <p:cNvSpPr txBox="1"/>
            <p:nvPr/>
          </p:nvSpPr>
          <p:spPr>
            <a:xfrm>
              <a:off x="5098179" y="2732490"/>
              <a:ext cx="854236" cy="582878"/>
            </a:xfrm>
            <a:prstGeom prst="rect">
              <a:avLst/>
            </a:prstGeom>
            <a:solidFill>
              <a:srgbClr val="3B75A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49%</a:t>
              </a:r>
            </a:p>
          </p:txBody>
        </p:sp>
        <p:sp>
          <p:nvSpPr>
            <p:cNvPr id="243" name="51%"/>
            <p:cNvSpPr txBox="1"/>
            <p:nvPr/>
          </p:nvSpPr>
          <p:spPr>
            <a:xfrm>
              <a:off x="63500" y="2732490"/>
              <a:ext cx="854235" cy="582878"/>
            </a:xfrm>
            <a:prstGeom prst="rect">
              <a:avLst/>
            </a:prstGeom>
            <a:solidFill>
              <a:srgbClr val="EF863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51%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a rémunération"/>
          <p:cNvSpPr txBox="1"/>
          <p:nvPr>
            <p:ph type="ctrTitle"/>
          </p:nvPr>
        </p:nvSpPr>
        <p:spPr>
          <a:xfrm>
            <a:off x="1206500" y="1243571"/>
            <a:ext cx="9443457" cy="1645263"/>
          </a:xfrm>
          <a:prstGeom prst="rect">
            <a:avLst/>
          </a:prstGeom>
        </p:spPr>
        <p:txBody>
          <a:bodyPr/>
          <a:lstStyle/>
          <a:p>
            <a:pPr/>
            <a:r>
              <a:t>La rémunération </a:t>
            </a:r>
          </a:p>
        </p:txBody>
      </p:sp>
      <p:sp>
        <p:nvSpPr>
          <p:cNvPr id="249" name="Seules les femmes des services compta-finances et consultants sont avantagées"/>
          <p:cNvSpPr txBox="1"/>
          <p:nvPr/>
        </p:nvSpPr>
        <p:spPr>
          <a:xfrm>
            <a:off x="2262049" y="3544481"/>
            <a:ext cx="8798203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Seules les femmes des services compta-finances et consultants sont avantagées</a:t>
            </a:r>
          </a:p>
        </p:txBody>
      </p:sp>
      <p:grpSp>
        <p:nvGrpSpPr>
          <p:cNvPr id="278" name="Grouper"/>
          <p:cNvGrpSpPr/>
          <p:nvPr/>
        </p:nvGrpSpPr>
        <p:grpSpPr>
          <a:xfrm>
            <a:off x="2670175" y="5333999"/>
            <a:ext cx="8093075" cy="5997990"/>
            <a:chOff x="130175" y="0"/>
            <a:chExt cx="8093075" cy="5997988"/>
          </a:xfrm>
        </p:grpSpPr>
        <p:pic>
          <p:nvPicPr>
            <p:cNvPr id="250" name="vidéo-collée.png" descr="vidéo-collé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707" t="6367" r="3325" b="5275"/>
            <a:stretch>
              <a:fillRect/>
            </a:stretch>
          </p:blipFill>
          <p:spPr>
            <a:xfrm>
              <a:off x="130175" y="95280"/>
              <a:ext cx="8093075" cy="5877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fill="norm" stroke="1" extrusionOk="0">
                  <a:moveTo>
                    <a:pt x="0" y="0"/>
                  </a:moveTo>
                  <a:lnTo>
                    <a:pt x="0" y="1620"/>
                  </a:lnTo>
                  <a:lnTo>
                    <a:pt x="0" y="3240"/>
                  </a:lnTo>
                  <a:lnTo>
                    <a:pt x="9501" y="3240"/>
                  </a:lnTo>
                  <a:lnTo>
                    <a:pt x="19003" y="3240"/>
                  </a:lnTo>
                  <a:lnTo>
                    <a:pt x="19003" y="2441"/>
                  </a:lnTo>
                  <a:lnTo>
                    <a:pt x="19003" y="1642"/>
                  </a:lnTo>
                  <a:lnTo>
                    <a:pt x="18232" y="1632"/>
                  </a:lnTo>
                  <a:lnTo>
                    <a:pt x="17460" y="1620"/>
                  </a:lnTo>
                  <a:lnTo>
                    <a:pt x="17452" y="809"/>
                  </a:lnTo>
                  <a:lnTo>
                    <a:pt x="17444" y="0"/>
                  </a:lnTo>
                  <a:lnTo>
                    <a:pt x="8722" y="0"/>
                  </a:lnTo>
                  <a:lnTo>
                    <a:pt x="0" y="0"/>
                  </a:lnTo>
                  <a:close/>
                  <a:moveTo>
                    <a:pt x="18119" y="589"/>
                  </a:moveTo>
                  <a:cubicBezTo>
                    <a:pt x="18053" y="589"/>
                    <a:pt x="18016" y="693"/>
                    <a:pt x="18042" y="805"/>
                  </a:cubicBezTo>
                  <a:cubicBezTo>
                    <a:pt x="18052" y="848"/>
                    <a:pt x="18085" y="884"/>
                    <a:pt x="18116" y="884"/>
                  </a:cubicBezTo>
                  <a:cubicBezTo>
                    <a:pt x="18179" y="884"/>
                    <a:pt x="18222" y="774"/>
                    <a:pt x="18174" y="734"/>
                  </a:cubicBezTo>
                  <a:cubicBezTo>
                    <a:pt x="18157" y="719"/>
                    <a:pt x="18151" y="680"/>
                    <a:pt x="18160" y="647"/>
                  </a:cubicBezTo>
                  <a:cubicBezTo>
                    <a:pt x="18170" y="610"/>
                    <a:pt x="18156" y="589"/>
                    <a:pt x="18119" y="589"/>
                  </a:cubicBezTo>
                  <a:close/>
                  <a:moveTo>
                    <a:pt x="18636" y="589"/>
                  </a:moveTo>
                  <a:cubicBezTo>
                    <a:pt x="18559" y="589"/>
                    <a:pt x="18553" y="743"/>
                    <a:pt x="18629" y="770"/>
                  </a:cubicBezTo>
                  <a:cubicBezTo>
                    <a:pt x="18658" y="781"/>
                    <a:pt x="18686" y="792"/>
                    <a:pt x="18690" y="795"/>
                  </a:cubicBezTo>
                  <a:cubicBezTo>
                    <a:pt x="18694" y="797"/>
                    <a:pt x="18698" y="752"/>
                    <a:pt x="18698" y="694"/>
                  </a:cubicBezTo>
                  <a:cubicBezTo>
                    <a:pt x="18698" y="617"/>
                    <a:pt x="18681" y="589"/>
                    <a:pt x="18636" y="589"/>
                  </a:cubicBezTo>
                  <a:close/>
                  <a:moveTo>
                    <a:pt x="18886" y="589"/>
                  </a:moveTo>
                  <a:cubicBezTo>
                    <a:pt x="18872" y="589"/>
                    <a:pt x="18861" y="617"/>
                    <a:pt x="18861" y="650"/>
                  </a:cubicBezTo>
                  <a:cubicBezTo>
                    <a:pt x="18861" y="684"/>
                    <a:pt x="18872" y="702"/>
                    <a:pt x="18886" y="690"/>
                  </a:cubicBezTo>
                  <a:cubicBezTo>
                    <a:pt x="18900" y="678"/>
                    <a:pt x="18912" y="650"/>
                    <a:pt x="18912" y="629"/>
                  </a:cubicBezTo>
                  <a:cubicBezTo>
                    <a:pt x="18912" y="607"/>
                    <a:pt x="18900" y="589"/>
                    <a:pt x="18886" y="589"/>
                  </a:cubicBezTo>
                  <a:close/>
                  <a:moveTo>
                    <a:pt x="17904" y="594"/>
                  </a:moveTo>
                  <a:cubicBezTo>
                    <a:pt x="17896" y="593"/>
                    <a:pt x="17886" y="600"/>
                    <a:pt x="17873" y="611"/>
                  </a:cubicBezTo>
                  <a:cubicBezTo>
                    <a:pt x="17847" y="633"/>
                    <a:pt x="17847" y="654"/>
                    <a:pt x="17870" y="687"/>
                  </a:cubicBezTo>
                  <a:cubicBezTo>
                    <a:pt x="17889" y="712"/>
                    <a:pt x="17906" y="771"/>
                    <a:pt x="17909" y="818"/>
                  </a:cubicBezTo>
                  <a:cubicBezTo>
                    <a:pt x="17911" y="866"/>
                    <a:pt x="17919" y="842"/>
                    <a:pt x="17926" y="764"/>
                  </a:cubicBezTo>
                  <a:cubicBezTo>
                    <a:pt x="17936" y="647"/>
                    <a:pt x="17930" y="594"/>
                    <a:pt x="17904" y="594"/>
                  </a:cubicBezTo>
                  <a:close/>
                  <a:moveTo>
                    <a:pt x="18340" y="594"/>
                  </a:moveTo>
                  <a:cubicBezTo>
                    <a:pt x="18316" y="580"/>
                    <a:pt x="18286" y="601"/>
                    <a:pt x="18254" y="661"/>
                  </a:cubicBezTo>
                  <a:cubicBezTo>
                    <a:pt x="18225" y="714"/>
                    <a:pt x="18225" y="751"/>
                    <a:pt x="18251" y="808"/>
                  </a:cubicBezTo>
                  <a:cubicBezTo>
                    <a:pt x="18270" y="850"/>
                    <a:pt x="18309" y="884"/>
                    <a:pt x="18339" y="884"/>
                  </a:cubicBezTo>
                  <a:cubicBezTo>
                    <a:pt x="18381" y="884"/>
                    <a:pt x="18390" y="853"/>
                    <a:pt x="18384" y="736"/>
                  </a:cubicBezTo>
                  <a:cubicBezTo>
                    <a:pt x="18380" y="656"/>
                    <a:pt x="18363" y="607"/>
                    <a:pt x="18340" y="594"/>
                  </a:cubicBezTo>
                  <a:close/>
                  <a:moveTo>
                    <a:pt x="19673" y="2230"/>
                  </a:moveTo>
                  <a:cubicBezTo>
                    <a:pt x="19632" y="2230"/>
                    <a:pt x="19619" y="2262"/>
                    <a:pt x="19620" y="2367"/>
                  </a:cubicBezTo>
                  <a:cubicBezTo>
                    <a:pt x="19621" y="2442"/>
                    <a:pt x="19628" y="2519"/>
                    <a:pt x="19636" y="2537"/>
                  </a:cubicBezTo>
                  <a:cubicBezTo>
                    <a:pt x="19669" y="2617"/>
                    <a:pt x="19721" y="2526"/>
                    <a:pt x="19724" y="2384"/>
                  </a:cubicBezTo>
                  <a:cubicBezTo>
                    <a:pt x="19727" y="2262"/>
                    <a:pt x="19716" y="2230"/>
                    <a:pt x="19673" y="2230"/>
                  </a:cubicBezTo>
                  <a:close/>
                  <a:moveTo>
                    <a:pt x="20194" y="2230"/>
                  </a:moveTo>
                  <a:cubicBezTo>
                    <a:pt x="20117" y="2230"/>
                    <a:pt x="20111" y="2385"/>
                    <a:pt x="20187" y="2412"/>
                  </a:cubicBezTo>
                  <a:cubicBezTo>
                    <a:pt x="20283" y="2446"/>
                    <a:pt x="20293" y="2442"/>
                    <a:pt x="20274" y="2374"/>
                  </a:cubicBezTo>
                  <a:cubicBezTo>
                    <a:pt x="20264" y="2337"/>
                    <a:pt x="20256" y="2290"/>
                    <a:pt x="20256" y="2269"/>
                  </a:cubicBezTo>
                  <a:cubicBezTo>
                    <a:pt x="20256" y="2248"/>
                    <a:pt x="20228" y="2230"/>
                    <a:pt x="20194" y="2230"/>
                  </a:cubicBezTo>
                  <a:close/>
                  <a:moveTo>
                    <a:pt x="19462" y="2234"/>
                  </a:moveTo>
                  <a:cubicBezTo>
                    <a:pt x="19454" y="2234"/>
                    <a:pt x="19444" y="2240"/>
                    <a:pt x="19431" y="2252"/>
                  </a:cubicBezTo>
                  <a:cubicBezTo>
                    <a:pt x="19405" y="2273"/>
                    <a:pt x="19405" y="2294"/>
                    <a:pt x="19429" y="2327"/>
                  </a:cubicBezTo>
                  <a:cubicBezTo>
                    <a:pt x="19447" y="2353"/>
                    <a:pt x="19464" y="2411"/>
                    <a:pt x="19467" y="2459"/>
                  </a:cubicBezTo>
                  <a:cubicBezTo>
                    <a:pt x="19469" y="2506"/>
                    <a:pt x="19477" y="2482"/>
                    <a:pt x="19484" y="2405"/>
                  </a:cubicBezTo>
                  <a:cubicBezTo>
                    <a:pt x="19494" y="2288"/>
                    <a:pt x="19488" y="2234"/>
                    <a:pt x="19462" y="2234"/>
                  </a:cubicBezTo>
                  <a:close/>
                  <a:moveTo>
                    <a:pt x="19890" y="2234"/>
                  </a:moveTo>
                  <a:cubicBezTo>
                    <a:pt x="19882" y="2234"/>
                    <a:pt x="19871" y="2240"/>
                    <a:pt x="19858" y="2252"/>
                  </a:cubicBezTo>
                  <a:cubicBezTo>
                    <a:pt x="19832" y="2273"/>
                    <a:pt x="19832" y="2294"/>
                    <a:pt x="19855" y="2327"/>
                  </a:cubicBezTo>
                  <a:cubicBezTo>
                    <a:pt x="19874" y="2353"/>
                    <a:pt x="19891" y="2411"/>
                    <a:pt x="19894" y="2459"/>
                  </a:cubicBezTo>
                  <a:cubicBezTo>
                    <a:pt x="19896" y="2506"/>
                    <a:pt x="19905" y="2482"/>
                    <a:pt x="19912" y="2405"/>
                  </a:cubicBezTo>
                  <a:cubicBezTo>
                    <a:pt x="19922" y="2288"/>
                    <a:pt x="19916" y="2234"/>
                    <a:pt x="19890" y="2234"/>
                  </a:cubicBezTo>
                  <a:close/>
                  <a:moveTo>
                    <a:pt x="20461" y="2358"/>
                  </a:moveTo>
                  <a:cubicBezTo>
                    <a:pt x="20450" y="2364"/>
                    <a:pt x="20424" y="2393"/>
                    <a:pt x="20394" y="2440"/>
                  </a:cubicBezTo>
                  <a:cubicBezTo>
                    <a:pt x="20340" y="2521"/>
                    <a:pt x="20340" y="2524"/>
                    <a:pt x="20394" y="2524"/>
                  </a:cubicBezTo>
                  <a:cubicBezTo>
                    <a:pt x="20424" y="2524"/>
                    <a:pt x="20441" y="2512"/>
                    <a:pt x="20430" y="2497"/>
                  </a:cubicBezTo>
                  <a:cubicBezTo>
                    <a:pt x="20418" y="2481"/>
                    <a:pt x="20425" y="2443"/>
                    <a:pt x="20443" y="2412"/>
                  </a:cubicBezTo>
                  <a:cubicBezTo>
                    <a:pt x="20470" y="2367"/>
                    <a:pt x="20473" y="2352"/>
                    <a:pt x="20461" y="2358"/>
                  </a:cubicBezTo>
                  <a:close/>
                  <a:moveTo>
                    <a:pt x="20240" y="2502"/>
                  </a:moveTo>
                  <a:cubicBezTo>
                    <a:pt x="20235" y="2499"/>
                    <a:pt x="20225" y="2501"/>
                    <a:pt x="20211" y="2508"/>
                  </a:cubicBezTo>
                  <a:cubicBezTo>
                    <a:pt x="20185" y="2522"/>
                    <a:pt x="20164" y="2541"/>
                    <a:pt x="20164" y="2551"/>
                  </a:cubicBezTo>
                  <a:cubicBezTo>
                    <a:pt x="20164" y="2585"/>
                    <a:pt x="20222" y="2564"/>
                    <a:pt x="20240" y="2524"/>
                  </a:cubicBezTo>
                  <a:cubicBezTo>
                    <a:pt x="20245" y="2512"/>
                    <a:pt x="20245" y="2505"/>
                    <a:pt x="20240" y="2502"/>
                  </a:cubicBezTo>
                  <a:close/>
                  <a:moveTo>
                    <a:pt x="0" y="3660"/>
                  </a:moveTo>
                  <a:lnTo>
                    <a:pt x="0" y="5280"/>
                  </a:lnTo>
                  <a:lnTo>
                    <a:pt x="0" y="6901"/>
                  </a:lnTo>
                  <a:lnTo>
                    <a:pt x="7316" y="6901"/>
                  </a:lnTo>
                  <a:lnTo>
                    <a:pt x="14633" y="6901"/>
                  </a:lnTo>
                  <a:lnTo>
                    <a:pt x="14641" y="6090"/>
                  </a:lnTo>
                  <a:lnTo>
                    <a:pt x="14649" y="5280"/>
                  </a:lnTo>
                  <a:lnTo>
                    <a:pt x="15819" y="5269"/>
                  </a:lnTo>
                  <a:lnTo>
                    <a:pt x="16987" y="5259"/>
                  </a:lnTo>
                  <a:lnTo>
                    <a:pt x="16987" y="4459"/>
                  </a:lnTo>
                  <a:lnTo>
                    <a:pt x="16987" y="3660"/>
                  </a:lnTo>
                  <a:lnTo>
                    <a:pt x="8493" y="3660"/>
                  </a:lnTo>
                  <a:lnTo>
                    <a:pt x="0" y="3660"/>
                  </a:lnTo>
                  <a:close/>
                  <a:moveTo>
                    <a:pt x="18143" y="4249"/>
                  </a:moveTo>
                  <a:cubicBezTo>
                    <a:pt x="18129" y="4249"/>
                    <a:pt x="18117" y="4277"/>
                    <a:pt x="18117" y="4312"/>
                  </a:cubicBezTo>
                  <a:cubicBezTo>
                    <a:pt x="18117" y="4347"/>
                    <a:pt x="18129" y="4376"/>
                    <a:pt x="18143" y="4376"/>
                  </a:cubicBezTo>
                  <a:cubicBezTo>
                    <a:pt x="18157" y="4376"/>
                    <a:pt x="18168" y="4347"/>
                    <a:pt x="18168" y="4312"/>
                  </a:cubicBezTo>
                  <a:cubicBezTo>
                    <a:pt x="18168" y="4277"/>
                    <a:pt x="18157" y="4249"/>
                    <a:pt x="18143" y="4249"/>
                  </a:cubicBezTo>
                  <a:close/>
                  <a:moveTo>
                    <a:pt x="18394" y="4254"/>
                  </a:moveTo>
                  <a:cubicBezTo>
                    <a:pt x="18385" y="4254"/>
                    <a:pt x="18374" y="4260"/>
                    <a:pt x="18361" y="4271"/>
                  </a:cubicBezTo>
                  <a:cubicBezTo>
                    <a:pt x="18335" y="4293"/>
                    <a:pt x="18335" y="4314"/>
                    <a:pt x="18359" y="4347"/>
                  </a:cubicBezTo>
                  <a:cubicBezTo>
                    <a:pt x="18377" y="4372"/>
                    <a:pt x="18394" y="4431"/>
                    <a:pt x="18397" y="4478"/>
                  </a:cubicBezTo>
                  <a:cubicBezTo>
                    <a:pt x="18400" y="4526"/>
                    <a:pt x="18408" y="4502"/>
                    <a:pt x="18415" y="4424"/>
                  </a:cubicBezTo>
                  <a:cubicBezTo>
                    <a:pt x="18425" y="4307"/>
                    <a:pt x="18419" y="4254"/>
                    <a:pt x="18394" y="4254"/>
                  </a:cubicBezTo>
                  <a:close/>
                  <a:moveTo>
                    <a:pt x="17641" y="4257"/>
                  </a:moveTo>
                  <a:cubicBezTo>
                    <a:pt x="17571" y="4275"/>
                    <a:pt x="17547" y="4439"/>
                    <a:pt x="17600" y="4528"/>
                  </a:cubicBezTo>
                  <a:cubicBezTo>
                    <a:pt x="17634" y="4584"/>
                    <a:pt x="17643" y="4583"/>
                    <a:pt x="17685" y="4525"/>
                  </a:cubicBezTo>
                  <a:cubicBezTo>
                    <a:pt x="17720" y="4477"/>
                    <a:pt x="17723" y="4448"/>
                    <a:pt x="17698" y="4413"/>
                  </a:cubicBezTo>
                  <a:cubicBezTo>
                    <a:pt x="17679" y="4387"/>
                    <a:pt x="17671" y="4338"/>
                    <a:pt x="17681" y="4303"/>
                  </a:cubicBezTo>
                  <a:cubicBezTo>
                    <a:pt x="17693" y="4259"/>
                    <a:pt x="17681" y="4246"/>
                    <a:pt x="17641" y="4257"/>
                  </a:cubicBezTo>
                  <a:close/>
                  <a:moveTo>
                    <a:pt x="17414" y="4271"/>
                  </a:moveTo>
                  <a:cubicBezTo>
                    <a:pt x="17397" y="4286"/>
                    <a:pt x="17390" y="4315"/>
                    <a:pt x="17400" y="4337"/>
                  </a:cubicBezTo>
                  <a:cubicBezTo>
                    <a:pt x="17426" y="4395"/>
                    <a:pt x="17445" y="4385"/>
                    <a:pt x="17445" y="4311"/>
                  </a:cubicBezTo>
                  <a:cubicBezTo>
                    <a:pt x="17445" y="4275"/>
                    <a:pt x="17431" y="4257"/>
                    <a:pt x="17414" y="4271"/>
                  </a:cubicBezTo>
                  <a:close/>
                  <a:moveTo>
                    <a:pt x="17895" y="4378"/>
                  </a:moveTo>
                  <a:cubicBezTo>
                    <a:pt x="17883" y="4384"/>
                    <a:pt x="17858" y="4413"/>
                    <a:pt x="17827" y="4459"/>
                  </a:cubicBezTo>
                  <a:cubicBezTo>
                    <a:pt x="17774" y="4541"/>
                    <a:pt x="17773" y="4544"/>
                    <a:pt x="17827" y="4544"/>
                  </a:cubicBezTo>
                  <a:cubicBezTo>
                    <a:pt x="17858" y="4544"/>
                    <a:pt x="17874" y="4532"/>
                    <a:pt x="17863" y="4516"/>
                  </a:cubicBezTo>
                  <a:cubicBezTo>
                    <a:pt x="17852" y="4501"/>
                    <a:pt x="17858" y="4463"/>
                    <a:pt x="17877" y="4432"/>
                  </a:cubicBezTo>
                  <a:cubicBezTo>
                    <a:pt x="17904" y="4387"/>
                    <a:pt x="17906" y="4371"/>
                    <a:pt x="17895" y="4378"/>
                  </a:cubicBezTo>
                  <a:close/>
                  <a:moveTo>
                    <a:pt x="15320" y="5875"/>
                  </a:moveTo>
                  <a:lnTo>
                    <a:pt x="15265" y="5992"/>
                  </a:lnTo>
                  <a:cubicBezTo>
                    <a:pt x="15212" y="6104"/>
                    <a:pt x="15212" y="6109"/>
                    <a:pt x="15266" y="6164"/>
                  </a:cubicBezTo>
                  <a:cubicBezTo>
                    <a:pt x="15342" y="6241"/>
                    <a:pt x="15368" y="6192"/>
                    <a:pt x="15342" y="6020"/>
                  </a:cubicBezTo>
                  <a:lnTo>
                    <a:pt x="15320" y="5875"/>
                  </a:lnTo>
                  <a:close/>
                  <a:moveTo>
                    <a:pt x="15832" y="5900"/>
                  </a:moveTo>
                  <a:cubicBezTo>
                    <a:pt x="15787" y="5880"/>
                    <a:pt x="15737" y="6046"/>
                    <a:pt x="15757" y="6151"/>
                  </a:cubicBezTo>
                  <a:cubicBezTo>
                    <a:pt x="15774" y="6238"/>
                    <a:pt x="15835" y="6250"/>
                    <a:pt x="15878" y="6174"/>
                  </a:cubicBezTo>
                  <a:cubicBezTo>
                    <a:pt x="15914" y="6110"/>
                    <a:pt x="15883" y="5924"/>
                    <a:pt x="15832" y="5900"/>
                  </a:cubicBezTo>
                  <a:close/>
                  <a:moveTo>
                    <a:pt x="16060" y="5905"/>
                  </a:moveTo>
                  <a:cubicBezTo>
                    <a:pt x="16052" y="5909"/>
                    <a:pt x="16036" y="5938"/>
                    <a:pt x="16009" y="5995"/>
                  </a:cubicBezTo>
                  <a:cubicBezTo>
                    <a:pt x="15953" y="6113"/>
                    <a:pt x="15953" y="6123"/>
                    <a:pt x="16002" y="6150"/>
                  </a:cubicBezTo>
                  <a:cubicBezTo>
                    <a:pt x="16087" y="6196"/>
                    <a:pt x="16108" y="6188"/>
                    <a:pt x="16089" y="6118"/>
                  </a:cubicBezTo>
                  <a:cubicBezTo>
                    <a:pt x="16079" y="6081"/>
                    <a:pt x="16070" y="6010"/>
                    <a:pt x="16070" y="5960"/>
                  </a:cubicBezTo>
                  <a:cubicBezTo>
                    <a:pt x="16070" y="5919"/>
                    <a:pt x="16069" y="5900"/>
                    <a:pt x="16060" y="5905"/>
                  </a:cubicBezTo>
                  <a:close/>
                  <a:moveTo>
                    <a:pt x="15486" y="5915"/>
                  </a:moveTo>
                  <a:cubicBezTo>
                    <a:pt x="15433" y="5960"/>
                    <a:pt x="15403" y="6118"/>
                    <a:pt x="15436" y="6174"/>
                  </a:cubicBezTo>
                  <a:cubicBezTo>
                    <a:pt x="15483" y="6255"/>
                    <a:pt x="15542" y="6237"/>
                    <a:pt x="15561" y="6136"/>
                  </a:cubicBezTo>
                  <a:cubicBezTo>
                    <a:pt x="15582" y="6028"/>
                    <a:pt x="15530" y="5877"/>
                    <a:pt x="15486" y="5915"/>
                  </a:cubicBezTo>
                  <a:close/>
                  <a:moveTo>
                    <a:pt x="0" y="7321"/>
                  </a:moveTo>
                  <a:lnTo>
                    <a:pt x="0" y="8951"/>
                  </a:lnTo>
                  <a:lnTo>
                    <a:pt x="0" y="10581"/>
                  </a:lnTo>
                  <a:lnTo>
                    <a:pt x="5232" y="10571"/>
                  </a:lnTo>
                  <a:cubicBezTo>
                    <a:pt x="8109" y="10566"/>
                    <a:pt x="11127" y="10561"/>
                    <a:pt x="11938" y="10561"/>
                  </a:cubicBezTo>
                  <a:lnTo>
                    <a:pt x="13411" y="10561"/>
                  </a:lnTo>
                  <a:lnTo>
                    <a:pt x="13419" y="9750"/>
                  </a:lnTo>
                  <a:lnTo>
                    <a:pt x="13428" y="8941"/>
                  </a:lnTo>
                  <a:lnTo>
                    <a:pt x="13970" y="8929"/>
                  </a:lnTo>
                  <a:lnTo>
                    <a:pt x="14512" y="8917"/>
                  </a:lnTo>
                  <a:lnTo>
                    <a:pt x="14512" y="8120"/>
                  </a:lnTo>
                  <a:lnTo>
                    <a:pt x="14512" y="7322"/>
                  </a:lnTo>
                  <a:lnTo>
                    <a:pt x="7256" y="7322"/>
                  </a:lnTo>
                  <a:lnTo>
                    <a:pt x="0" y="7321"/>
                  </a:lnTo>
                  <a:close/>
                  <a:moveTo>
                    <a:pt x="15378" y="7913"/>
                  </a:moveTo>
                  <a:cubicBezTo>
                    <a:pt x="15352" y="7923"/>
                    <a:pt x="15325" y="7975"/>
                    <a:pt x="15322" y="8057"/>
                  </a:cubicBezTo>
                  <a:cubicBezTo>
                    <a:pt x="15319" y="8126"/>
                    <a:pt x="15322" y="8199"/>
                    <a:pt x="15329" y="8217"/>
                  </a:cubicBezTo>
                  <a:cubicBezTo>
                    <a:pt x="15350" y="8269"/>
                    <a:pt x="15444" y="8231"/>
                    <a:pt x="15441" y="8172"/>
                  </a:cubicBezTo>
                  <a:cubicBezTo>
                    <a:pt x="15439" y="8144"/>
                    <a:pt x="15436" y="8071"/>
                    <a:pt x="15433" y="8012"/>
                  </a:cubicBezTo>
                  <a:cubicBezTo>
                    <a:pt x="15430" y="7932"/>
                    <a:pt x="15404" y="7902"/>
                    <a:pt x="15378" y="7913"/>
                  </a:cubicBezTo>
                  <a:close/>
                  <a:moveTo>
                    <a:pt x="15156" y="7918"/>
                  </a:moveTo>
                  <a:cubicBezTo>
                    <a:pt x="15146" y="7917"/>
                    <a:pt x="15135" y="7921"/>
                    <a:pt x="15124" y="7930"/>
                  </a:cubicBezTo>
                  <a:cubicBezTo>
                    <a:pt x="15099" y="7951"/>
                    <a:pt x="15108" y="7990"/>
                    <a:pt x="15155" y="8058"/>
                  </a:cubicBezTo>
                  <a:cubicBezTo>
                    <a:pt x="15194" y="8116"/>
                    <a:pt x="15212" y="8177"/>
                    <a:pt x="15198" y="8207"/>
                  </a:cubicBezTo>
                  <a:cubicBezTo>
                    <a:pt x="15183" y="8240"/>
                    <a:pt x="15188" y="8248"/>
                    <a:pt x="15211" y="8229"/>
                  </a:cubicBezTo>
                  <a:cubicBezTo>
                    <a:pt x="15232" y="8211"/>
                    <a:pt x="15238" y="8154"/>
                    <a:pt x="15227" y="8086"/>
                  </a:cubicBezTo>
                  <a:cubicBezTo>
                    <a:pt x="15208" y="7978"/>
                    <a:pt x="15185" y="7923"/>
                    <a:pt x="15156" y="7918"/>
                  </a:cubicBezTo>
                  <a:close/>
                  <a:moveTo>
                    <a:pt x="15703" y="7930"/>
                  </a:moveTo>
                  <a:cubicBezTo>
                    <a:pt x="15671" y="7930"/>
                    <a:pt x="15657" y="7979"/>
                    <a:pt x="15653" y="8091"/>
                  </a:cubicBezTo>
                  <a:cubicBezTo>
                    <a:pt x="15650" y="8219"/>
                    <a:pt x="15659" y="8249"/>
                    <a:pt x="15699" y="8238"/>
                  </a:cubicBezTo>
                  <a:cubicBezTo>
                    <a:pt x="15767" y="8220"/>
                    <a:pt x="15771" y="7930"/>
                    <a:pt x="15703" y="7930"/>
                  </a:cubicBezTo>
                  <a:close/>
                  <a:moveTo>
                    <a:pt x="14940" y="7974"/>
                  </a:moveTo>
                  <a:cubicBezTo>
                    <a:pt x="14922" y="7988"/>
                    <a:pt x="14916" y="8018"/>
                    <a:pt x="14926" y="8040"/>
                  </a:cubicBezTo>
                  <a:cubicBezTo>
                    <a:pt x="14952" y="8098"/>
                    <a:pt x="14970" y="8086"/>
                    <a:pt x="14970" y="8012"/>
                  </a:cubicBezTo>
                  <a:cubicBezTo>
                    <a:pt x="14970" y="7976"/>
                    <a:pt x="14957" y="7959"/>
                    <a:pt x="14940" y="7974"/>
                  </a:cubicBezTo>
                  <a:close/>
                  <a:moveTo>
                    <a:pt x="14086" y="9571"/>
                  </a:moveTo>
                  <a:cubicBezTo>
                    <a:pt x="14067" y="9568"/>
                    <a:pt x="14044" y="9576"/>
                    <a:pt x="14020" y="9600"/>
                  </a:cubicBezTo>
                  <a:cubicBezTo>
                    <a:pt x="13986" y="9634"/>
                    <a:pt x="13988" y="9637"/>
                    <a:pt x="14030" y="9619"/>
                  </a:cubicBezTo>
                  <a:cubicBezTo>
                    <a:pt x="14114" y="9581"/>
                    <a:pt x="14127" y="9675"/>
                    <a:pt x="14052" y="9785"/>
                  </a:cubicBezTo>
                  <a:cubicBezTo>
                    <a:pt x="13992" y="9873"/>
                    <a:pt x="13989" y="9887"/>
                    <a:pt x="14035" y="9887"/>
                  </a:cubicBezTo>
                  <a:cubicBezTo>
                    <a:pt x="14064" y="9887"/>
                    <a:pt x="14080" y="9870"/>
                    <a:pt x="14071" y="9849"/>
                  </a:cubicBezTo>
                  <a:cubicBezTo>
                    <a:pt x="14062" y="9829"/>
                    <a:pt x="14075" y="9789"/>
                    <a:pt x="14100" y="9760"/>
                  </a:cubicBezTo>
                  <a:cubicBezTo>
                    <a:pt x="14168" y="9682"/>
                    <a:pt x="14143" y="9578"/>
                    <a:pt x="14086" y="9571"/>
                  </a:cubicBezTo>
                  <a:close/>
                  <a:moveTo>
                    <a:pt x="14826" y="9572"/>
                  </a:moveTo>
                  <a:cubicBezTo>
                    <a:pt x="14820" y="9575"/>
                    <a:pt x="14811" y="9582"/>
                    <a:pt x="14801" y="9594"/>
                  </a:cubicBezTo>
                  <a:cubicBezTo>
                    <a:pt x="14768" y="9631"/>
                    <a:pt x="14764" y="9661"/>
                    <a:pt x="14786" y="9692"/>
                  </a:cubicBezTo>
                  <a:cubicBezTo>
                    <a:pt x="14803" y="9716"/>
                    <a:pt x="14818" y="9770"/>
                    <a:pt x="14818" y="9811"/>
                  </a:cubicBezTo>
                  <a:cubicBezTo>
                    <a:pt x="14818" y="9853"/>
                    <a:pt x="14824" y="9887"/>
                    <a:pt x="14833" y="9887"/>
                  </a:cubicBezTo>
                  <a:cubicBezTo>
                    <a:pt x="14841" y="9887"/>
                    <a:pt x="14848" y="9809"/>
                    <a:pt x="14848" y="9714"/>
                  </a:cubicBezTo>
                  <a:cubicBezTo>
                    <a:pt x="14848" y="9600"/>
                    <a:pt x="14845" y="9564"/>
                    <a:pt x="14826" y="9572"/>
                  </a:cubicBezTo>
                  <a:close/>
                  <a:moveTo>
                    <a:pt x="14281" y="9582"/>
                  </a:moveTo>
                  <a:cubicBezTo>
                    <a:pt x="14246" y="9596"/>
                    <a:pt x="14203" y="9804"/>
                    <a:pt x="14225" y="9852"/>
                  </a:cubicBezTo>
                  <a:cubicBezTo>
                    <a:pt x="14233" y="9872"/>
                    <a:pt x="14260" y="9887"/>
                    <a:pt x="14283" y="9887"/>
                  </a:cubicBezTo>
                  <a:cubicBezTo>
                    <a:pt x="14306" y="9887"/>
                    <a:pt x="14332" y="9872"/>
                    <a:pt x="14341" y="9852"/>
                  </a:cubicBezTo>
                  <a:cubicBezTo>
                    <a:pt x="14365" y="9799"/>
                    <a:pt x="14313" y="9569"/>
                    <a:pt x="14281" y="9582"/>
                  </a:cubicBezTo>
                  <a:close/>
                  <a:moveTo>
                    <a:pt x="14621" y="9609"/>
                  </a:moveTo>
                  <a:cubicBezTo>
                    <a:pt x="14612" y="9614"/>
                    <a:pt x="14597" y="9637"/>
                    <a:pt x="14574" y="9677"/>
                  </a:cubicBezTo>
                  <a:cubicBezTo>
                    <a:pt x="14520" y="9774"/>
                    <a:pt x="14520" y="9783"/>
                    <a:pt x="14568" y="9810"/>
                  </a:cubicBezTo>
                  <a:cubicBezTo>
                    <a:pt x="14652" y="9856"/>
                    <a:pt x="14672" y="9848"/>
                    <a:pt x="14652" y="9778"/>
                  </a:cubicBezTo>
                  <a:cubicBezTo>
                    <a:pt x="14642" y="9741"/>
                    <a:pt x="14634" y="9681"/>
                    <a:pt x="14633" y="9642"/>
                  </a:cubicBezTo>
                  <a:cubicBezTo>
                    <a:pt x="14633" y="9615"/>
                    <a:pt x="14630" y="9603"/>
                    <a:pt x="14621" y="9609"/>
                  </a:cubicBezTo>
                  <a:close/>
                  <a:moveTo>
                    <a:pt x="0" y="11023"/>
                  </a:moveTo>
                  <a:lnTo>
                    <a:pt x="0" y="12643"/>
                  </a:lnTo>
                  <a:lnTo>
                    <a:pt x="0" y="14262"/>
                  </a:lnTo>
                  <a:lnTo>
                    <a:pt x="10800" y="14262"/>
                  </a:lnTo>
                  <a:lnTo>
                    <a:pt x="21600" y="14262"/>
                  </a:lnTo>
                  <a:lnTo>
                    <a:pt x="21600" y="13464"/>
                  </a:lnTo>
                  <a:lnTo>
                    <a:pt x="21600" y="12665"/>
                  </a:lnTo>
                  <a:lnTo>
                    <a:pt x="20951" y="12654"/>
                  </a:lnTo>
                  <a:lnTo>
                    <a:pt x="20301" y="12643"/>
                  </a:lnTo>
                  <a:lnTo>
                    <a:pt x="20293" y="11833"/>
                  </a:lnTo>
                  <a:lnTo>
                    <a:pt x="20285" y="11023"/>
                  </a:lnTo>
                  <a:lnTo>
                    <a:pt x="10142" y="11023"/>
                  </a:lnTo>
                  <a:lnTo>
                    <a:pt x="0" y="11023"/>
                  </a:lnTo>
                  <a:close/>
                  <a:moveTo>
                    <a:pt x="0" y="14683"/>
                  </a:moveTo>
                  <a:lnTo>
                    <a:pt x="0" y="16304"/>
                  </a:lnTo>
                  <a:lnTo>
                    <a:pt x="0" y="17922"/>
                  </a:lnTo>
                  <a:lnTo>
                    <a:pt x="8890" y="17922"/>
                  </a:lnTo>
                  <a:lnTo>
                    <a:pt x="17781" y="17922"/>
                  </a:lnTo>
                  <a:lnTo>
                    <a:pt x="17781" y="17123"/>
                  </a:lnTo>
                  <a:lnTo>
                    <a:pt x="17781" y="16326"/>
                  </a:lnTo>
                  <a:lnTo>
                    <a:pt x="15834" y="16314"/>
                  </a:lnTo>
                  <a:lnTo>
                    <a:pt x="13886" y="16304"/>
                  </a:lnTo>
                  <a:lnTo>
                    <a:pt x="13877" y="15493"/>
                  </a:lnTo>
                  <a:lnTo>
                    <a:pt x="13870" y="14683"/>
                  </a:lnTo>
                  <a:lnTo>
                    <a:pt x="6935" y="14683"/>
                  </a:lnTo>
                  <a:lnTo>
                    <a:pt x="0" y="14683"/>
                  </a:lnTo>
                  <a:close/>
                  <a:moveTo>
                    <a:pt x="14298" y="15295"/>
                  </a:moveTo>
                  <a:cubicBezTo>
                    <a:pt x="14281" y="15309"/>
                    <a:pt x="14274" y="15339"/>
                    <a:pt x="14284" y="15360"/>
                  </a:cubicBezTo>
                  <a:cubicBezTo>
                    <a:pt x="14310" y="15418"/>
                    <a:pt x="14328" y="15406"/>
                    <a:pt x="14328" y="15332"/>
                  </a:cubicBezTo>
                  <a:cubicBezTo>
                    <a:pt x="14328" y="15296"/>
                    <a:pt x="14315" y="15280"/>
                    <a:pt x="14298" y="15295"/>
                  </a:cubicBezTo>
                  <a:close/>
                  <a:moveTo>
                    <a:pt x="14537" y="15382"/>
                  </a:moveTo>
                  <a:cubicBezTo>
                    <a:pt x="14523" y="15394"/>
                    <a:pt x="14519" y="15422"/>
                    <a:pt x="14529" y="15443"/>
                  </a:cubicBezTo>
                  <a:cubicBezTo>
                    <a:pt x="14553" y="15498"/>
                    <a:pt x="14563" y="15492"/>
                    <a:pt x="14563" y="15421"/>
                  </a:cubicBezTo>
                  <a:cubicBezTo>
                    <a:pt x="14563" y="15388"/>
                    <a:pt x="14551" y="15370"/>
                    <a:pt x="14537" y="15382"/>
                  </a:cubicBezTo>
                  <a:close/>
                  <a:moveTo>
                    <a:pt x="14771" y="15420"/>
                  </a:moveTo>
                  <a:cubicBezTo>
                    <a:pt x="14765" y="15424"/>
                    <a:pt x="14753" y="15438"/>
                    <a:pt x="14734" y="15459"/>
                  </a:cubicBezTo>
                  <a:cubicBezTo>
                    <a:pt x="14696" y="15503"/>
                    <a:pt x="14665" y="15553"/>
                    <a:pt x="14665" y="15573"/>
                  </a:cubicBezTo>
                  <a:cubicBezTo>
                    <a:pt x="14665" y="15593"/>
                    <a:pt x="14694" y="15610"/>
                    <a:pt x="14730" y="15610"/>
                  </a:cubicBezTo>
                  <a:cubicBezTo>
                    <a:pt x="14780" y="15610"/>
                    <a:pt x="14787" y="15596"/>
                    <a:pt x="14760" y="15553"/>
                  </a:cubicBezTo>
                  <a:cubicBezTo>
                    <a:pt x="14736" y="15512"/>
                    <a:pt x="14737" y="15482"/>
                    <a:pt x="14765" y="15439"/>
                  </a:cubicBezTo>
                  <a:cubicBezTo>
                    <a:pt x="14775" y="15423"/>
                    <a:pt x="14777" y="15416"/>
                    <a:pt x="14771" y="15420"/>
                  </a:cubicBezTo>
                  <a:close/>
                  <a:moveTo>
                    <a:pt x="14512" y="15542"/>
                  </a:moveTo>
                  <a:cubicBezTo>
                    <a:pt x="14480" y="15542"/>
                    <a:pt x="14462" y="15558"/>
                    <a:pt x="14470" y="15576"/>
                  </a:cubicBezTo>
                  <a:cubicBezTo>
                    <a:pt x="14478" y="15594"/>
                    <a:pt x="14497" y="15610"/>
                    <a:pt x="14512" y="15610"/>
                  </a:cubicBezTo>
                  <a:cubicBezTo>
                    <a:pt x="14526" y="15610"/>
                    <a:pt x="14546" y="15594"/>
                    <a:pt x="14554" y="15576"/>
                  </a:cubicBezTo>
                  <a:cubicBezTo>
                    <a:pt x="14562" y="15558"/>
                    <a:pt x="14543" y="15542"/>
                    <a:pt x="14512" y="15542"/>
                  </a:cubicBezTo>
                  <a:close/>
                  <a:moveTo>
                    <a:pt x="18469" y="16913"/>
                  </a:moveTo>
                  <a:cubicBezTo>
                    <a:pt x="18442" y="16913"/>
                    <a:pt x="18428" y="16932"/>
                    <a:pt x="18438" y="16956"/>
                  </a:cubicBezTo>
                  <a:cubicBezTo>
                    <a:pt x="18449" y="16979"/>
                    <a:pt x="18462" y="16998"/>
                    <a:pt x="18469" y="16998"/>
                  </a:cubicBezTo>
                  <a:cubicBezTo>
                    <a:pt x="18475" y="16998"/>
                    <a:pt x="18488" y="16979"/>
                    <a:pt x="18499" y="16956"/>
                  </a:cubicBezTo>
                  <a:cubicBezTo>
                    <a:pt x="18509" y="16932"/>
                    <a:pt x="18496" y="16913"/>
                    <a:pt x="18469" y="16913"/>
                  </a:cubicBezTo>
                  <a:close/>
                  <a:moveTo>
                    <a:pt x="18984" y="16916"/>
                  </a:moveTo>
                  <a:cubicBezTo>
                    <a:pt x="18944" y="16892"/>
                    <a:pt x="18912" y="16944"/>
                    <a:pt x="18912" y="17053"/>
                  </a:cubicBezTo>
                  <a:cubicBezTo>
                    <a:pt x="18912" y="17130"/>
                    <a:pt x="18921" y="17206"/>
                    <a:pt x="18933" y="17222"/>
                  </a:cubicBezTo>
                  <a:cubicBezTo>
                    <a:pt x="18996" y="17309"/>
                    <a:pt x="19082" y="17068"/>
                    <a:pt x="19025" y="16966"/>
                  </a:cubicBezTo>
                  <a:cubicBezTo>
                    <a:pt x="19011" y="16940"/>
                    <a:pt x="18997" y="16924"/>
                    <a:pt x="18984" y="16916"/>
                  </a:cubicBezTo>
                  <a:close/>
                  <a:moveTo>
                    <a:pt x="18640" y="16922"/>
                  </a:moveTo>
                  <a:cubicBezTo>
                    <a:pt x="18589" y="16936"/>
                    <a:pt x="18559" y="17087"/>
                    <a:pt x="18588" y="17190"/>
                  </a:cubicBezTo>
                  <a:cubicBezTo>
                    <a:pt x="18612" y="17279"/>
                    <a:pt x="18688" y="17263"/>
                    <a:pt x="18706" y="17165"/>
                  </a:cubicBezTo>
                  <a:cubicBezTo>
                    <a:pt x="18731" y="17036"/>
                    <a:pt x="18696" y="16907"/>
                    <a:pt x="18640" y="16922"/>
                  </a:cubicBezTo>
                  <a:close/>
                  <a:moveTo>
                    <a:pt x="19164" y="16922"/>
                  </a:moveTo>
                  <a:cubicBezTo>
                    <a:pt x="19130" y="16932"/>
                    <a:pt x="19113" y="16968"/>
                    <a:pt x="19119" y="17020"/>
                  </a:cubicBezTo>
                  <a:cubicBezTo>
                    <a:pt x="19125" y="17065"/>
                    <a:pt x="19129" y="17135"/>
                    <a:pt x="19129" y="17176"/>
                  </a:cubicBezTo>
                  <a:cubicBezTo>
                    <a:pt x="19129" y="17288"/>
                    <a:pt x="19213" y="17264"/>
                    <a:pt x="19235" y="17145"/>
                  </a:cubicBezTo>
                  <a:cubicBezTo>
                    <a:pt x="19261" y="17003"/>
                    <a:pt x="19229" y="16903"/>
                    <a:pt x="19164" y="16922"/>
                  </a:cubicBezTo>
                  <a:close/>
                  <a:moveTo>
                    <a:pt x="18208" y="16935"/>
                  </a:moveTo>
                  <a:cubicBezTo>
                    <a:pt x="18191" y="16950"/>
                    <a:pt x="18185" y="16979"/>
                    <a:pt x="18195" y="17001"/>
                  </a:cubicBezTo>
                  <a:cubicBezTo>
                    <a:pt x="18221" y="17059"/>
                    <a:pt x="18239" y="17048"/>
                    <a:pt x="18239" y="16974"/>
                  </a:cubicBezTo>
                  <a:cubicBezTo>
                    <a:pt x="18239" y="16938"/>
                    <a:pt x="18225" y="16921"/>
                    <a:pt x="18208" y="16935"/>
                  </a:cubicBezTo>
                  <a:close/>
                  <a:moveTo>
                    <a:pt x="0" y="18344"/>
                  </a:moveTo>
                  <a:lnTo>
                    <a:pt x="0" y="19964"/>
                  </a:lnTo>
                  <a:lnTo>
                    <a:pt x="0" y="21583"/>
                  </a:lnTo>
                  <a:lnTo>
                    <a:pt x="2619" y="21593"/>
                  </a:lnTo>
                  <a:cubicBezTo>
                    <a:pt x="4060" y="21599"/>
                    <a:pt x="7597" y="21600"/>
                    <a:pt x="10479" y="21594"/>
                  </a:cubicBezTo>
                  <a:cubicBezTo>
                    <a:pt x="13361" y="21589"/>
                    <a:pt x="16279" y="21584"/>
                    <a:pt x="16964" y="21584"/>
                  </a:cubicBezTo>
                  <a:lnTo>
                    <a:pt x="18208" y="21583"/>
                  </a:lnTo>
                  <a:lnTo>
                    <a:pt x="18208" y="20805"/>
                  </a:lnTo>
                  <a:lnTo>
                    <a:pt x="18208" y="20028"/>
                  </a:lnTo>
                  <a:lnTo>
                    <a:pt x="17727" y="20016"/>
                  </a:lnTo>
                  <a:lnTo>
                    <a:pt x="17247" y="20006"/>
                  </a:lnTo>
                  <a:lnTo>
                    <a:pt x="17238" y="19175"/>
                  </a:lnTo>
                  <a:lnTo>
                    <a:pt x="17230" y="18344"/>
                  </a:lnTo>
                  <a:lnTo>
                    <a:pt x="8615" y="18344"/>
                  </a:lnTo>
                  <a:lnTo>
                    <a:pt x="0" y="18344"/>
                  </a:lnTo>
                  <a:close/>
                  <a:moveTo>
                    <a:pt x="17892" y="18933"/>
                  </a:moveTo>
                  <a:cubicBezTo>
                    <a:pt x="17828" y="18933"/>
                    <a:pt x="17794" y="19126"/>
                    <a:pt x="17843" y="19207"/>
                  </a:cubicBezTo>
                  <a:cubicBezTo>
                    <a:pt x="17888" y="19282"/>
                    <a:pt x="17922" y="19287"/>
                    <a:pt x="17951" y="19223"/>
                  </a:cubicBezTo>
                  <a:cubicBezTo>
                    <a:pt x="17963" y="19195"/>
                    <a:pt x="18015" y="19186"/>
                    <a:pt x="18078" y="19200"/>
                  </a:cubicBezTo>
                  <a:cubicBezTo>
                    <a:pt x="18165" y="19219"/>
                    <a:pt x="18181" y="19212"/>
                    <a:pt x="18166" y="19159"/>
                  </a:cubicBezTo>
                  <a:cubicBezTo>
                    <a:pt x="18156" y="19123"/>
                    <a:pt x="18148" y="19053"/>
                    <a:pt x="18148" y="19003"/>
                  </a:cubicBezTo>
                  <a:cubicBezTo>
                    <a:pt x="18148" y="18919"/>
                    <a:pt x="18142" y="18921"/>
                    <a:pt x="18075" y="19036"/>
                  </a:cubicBezTo>
                  <a:cubicBezTo>
                    <a:pt x="18013" y="19142"/>
                    <a:pt x="17994" y="19154"/>
                    <a:pt x="17954" y="19108"/>
                  </a:cubicBezTo>
                  <a:cubicBezTo>
                    <a:pt x="17928" y="19078"/>
                    <a:pt x="17914" y="19026"/>
                    <a:pt x="17923" y="18993"/>
                  </a:cubicBezTo>
                  <a:cubicBezTo>
                    <a:pt x="17934" y="18956"/>
                    <a:pt x="17921" y="18933"/>
                    <a:pt x="17892" y="18933"/>
                  </a:cubicBezTo>
                  <a:close/>
                  <a:moveTo>
                    <a:pt x="18423" y="18933"/>
                  </a:moveTo>
                  <a:cubicBezTo>
                    <a:pt x="18378" y="18933"/>
                    <a:pt x="18366" y="18963"/>
                    <a:pt x="18367" y="19070"/>
                  </a:cubicBezTo>
                  <a:cubicBezTo>
                    <a:pt x="18368" y="19145"/>
                    <a:pt x="18376" y="19222"/>
                    <a:pt x="18384" y="19241"/>
                  </a:cubicBezTo>
                  <a:cubicBezTo>
                    <a:pt x="18417" y="19319"/>
                    <a:pt x="18469" y="19230"/>
                    <a:pt x="18475" y="19088"/>
                  </a:cubicBezTo>
                  <a:cubicBezTo>
                    <a:pt x="18480" y="18961"/>
                    <a:pt x="18471" y="18933"/>
                    <a:pt x="18423" y="18933"/>
                  </a:cubicBezTo>
                  <a:close/>
                  <a:moveTo>
                    <a:pt x="18672" y="18933"/>
                  </a:moveTo>
                  <a:cubicBezTo>
                    <a:pt x="18658" y="18933"/>
                    <a:pt x="18647" y="18960"/>
                    <a:pt x="18647" y="18994"/>
                  </a:cubicBezTo>
                  <a:cubicBezTo>
                    <a:pt x="18647" y="19028"/>
                    <a:pt x="18658" y="19045"/>
                    <a:pt x="18672" y="19034"/>
                  </a:cubicBezTo>
                  <a:cubicBezTo>
                    <a:pt x="18686" y="19022"/>
                    <a:pt x="18698" y="18994"/>
                    <a:pt x="18698" y="18972"/>
                  </a:cubicBezTo>
                  <a:cubicBezTo>
                    <a:pt x="18698" y="18951"/>
                    <a:pt x="18686" y="18933"/>
                    <a:pt x="18672" y="18933"/>
                  </a:cubicBezTo>
                  <a:close/>
                  <a:moveTo>
                    <a:pt x="17659" y="18955"/>
                  </a:moveTo>
                  <a:cubicBezTo>
                    <a:pt x="17641" y="18969"/>
                    <a:pt x="17635" y="18999"/>
                    <a:pt x="17645" y="19020"/>
                  </a:cubicBezTo>
                  <a:cubicBezTo>
                    <a:pt x="17671" y="19079"/>
                    <a:pt x="17689" y="19067"/>
                    <a:pt x="17689" y="18993"/>
                  </a:cubicBezTo>
                  <a:cubicBezTo>
                    <a:pt x="17689" y="18957"/>
                    <a:pt x="17676" y="18940"/>
                    <a:pt x="17659" y="18955"/>
                  </a:cubicBezTo>
                  <a:close/>
                  <a:moveTo>
                    <a:pt x="18675" y="20594"/>
                  </a:moveTo>
                  <a:cubicBezTo>
                    <a:pt x="18669" y="20597"/>
                    <a:pt x="18660" y="20605"/>
                    <a:pt x="18650" y="20617"/>
                  </a:cubicBezTo>
                  <a:cubicBezTo>
                    <a:pt x="18617" y="20655"/>
                    <a:pt x="18613" y="20685"/>
                    <a:pt x="18635" y="20715"/>
                  </a:cubicBezTo>
                  <a:cubicBezTo>
                    <a:pt x="18653" y="20739"/>
                    <a:pt x="18667" y="20793"/>
                    <a:pt x="18667" y="20835"/>
                  </a:cubicBezTo>
                  <a:cubicBezTo>
                    <a:pt x="18667" y="20876"/>
                    <a:pt x="18674" y="20910"/>
                    <a:pt x="18683" y="20910"/>
                  </a:cubicBezTo>
                  <a:cubicBezTo>
                    <a:pt x="18691" y="20910"/>
                    <a:pt x="18698" y="20832"/>
                    <a:pt x="18698" y="20737"/>
                  </a:cubicBezTo>
                  <a:cubicBezTo>
                    <a:pt x="18698" y="20623"/>
                    <a:pt x="18694" y="20585"/>
                    <a:pt x="18675" y="20594"/>
                  </a:cubicBezTo>
                  <a:close/>
                  <a:moveTo>
                    <a:pt x="19615" y="20616"/>
                  </a:moveTo>
                  <a:cubicBezTo>
                    <a:pt x="19566" y="20616"/>
                    <a:pt x="19556" y="20643"/>
                    <a:pt x="19559" y="20763"/>
                  </a:cubicBezTo>
                  <a:cubicBezTo>
                    <a:pt x="19562" y="20876"/>
                    <a:pt x="19576" y="20910"/>
                    <a:pt x="19619" y="20910"/>
                  </a:cubicBezTo>
                  <a:cubicBezTo>
                    <a:pt x="19663" y="20910"/>
                    <a:pt x="19675" y="20878"/>
                    <a:pt x="19675" y="20763"/>
                  </a:cubicBezTo>
                  <a:cubicBezTo>
                    <a:pt x="19675" y="20645"/>
                    <a:pt x="19663" y="20616"/>
                    <a:pt x="19615" y="20616"/>
                  </a:cubicBezTo>
                  <a:close/>
                  <a:moveTo>
                    <a:pt x="19111" y="20630"/>
                  </a:moveTo>
                  <a:cubicBezTo>
                    <a:pt x="19101" y="20635"/>
                    <a:pt x="19086" y="20657"/>
                    <a:pt x="19061" y="20697"/>
                  </a:cubicBezTo>
                  <a:cubicBezTo>
                    <a:pt x="19001" y="20796"/>
                    <a:pt x="19001" y="20803"/>
                    <a:pt x="19055" y="20832"/>
                  </a:cubicBezTo>
                  <a:cubicBezTo>
                    <a:pt x="19143" y="20880"/>
                    <a:pt x="19164" y="20872"/>
                    <a:pt x="19144" y="20801"/>
                  </a:cubicBezTo>
                  <a:cubicBezTo>
                    <a:pt x="19133" y="20764"/>
                    <a:pt x="19125" y="20704"/>
                    <a:pt x="19125" y="20665"/>
                  </a:cubicBezTo>
                  <a:cubicBezTo>
                    <a:pt x="19124" y="20638"/>
                    <a:pt x="19120" y="20625"/>
                    <a:pt x="19111" y="20630"/>
                  </a:cubicBezTo>
                  <a:close/>
                  <a:moveTo>
                    <a:pt x="19452" y="20712"/>
                  </a:moveTo>
                  <a:cubicBezTo>
                    <a:pt x="19435" y="20707"/>
                    <a:pt x="19397" y="20756"/>
                    <a:pt x="19369" y="20829"/>
                  </a:cubicBezTo>
                  <a:cubicBezTo>
                    <a:pt x="19344" y="20894"/>
                    <a:pt x="19347" y="20910"/>
                    <a:pt x="19386" y="20910"/>
                  </a:cubicBezTo>
                  <a:cubicBezTo>
                    <a:pt x="19413" y="20910"/>
                    <a:pt x="19427" y="20893"/>
                    <a:pt x="19417" y="20871"/>
                  </a:cubicBezTo>
                  <a:cubicBezTo>
                    <a:pt x="19407" y="20849"/>
                    <a:pt x="19414" y="20820"/>
                    <a:pt x="19431" y="20805"/>
                  </a:cubicBezTo>
                  <a:cubicBezTo>
                    <a:pt x="19448" y="20791"/>
                    <a:pt x="19461" y="20760"/>
                    <a:pt x="19461" y="20737"/>
                  </a:cubicBezTo>
                  <a:cubicBezTo>
                    <a:pt x="19461" y="20722"/>
                    <a:pt x="19458" y="20714"/>
                    <a:pt x="19452" y="207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51" name="Commercial"/>
            <p:cNvSpPr txBox="1"/>
            <p:nvPr/>
          </p:nvSpPr>
          <p:spPr>
            <a:xfrm>
              <a:off x="141270" y="88075"/>
              <a:ext cx="1975160" cy="893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252" name="Compta Finances"/>
            <p:cNvSpPr txBox="1"/>
            <p:nvPr/>
          </p:nvSpPr>
          <p:spPr>
            <a:xfrm>
              <a:off x="141270" y="1087348"/>
              <a:ext cx="2680686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253" name="Informatique"/>
            <p:cNvSpPr txBox="1"/>
            <p:nvPr/>
          </p:nvSpPr>
          <p:spPr>
            <a:xfrm>
              <a:off x="141270" y="3097843"/>
              <a:ext cx="1975160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254" name="Consultant"/>
            <p:cNvSpPr txBox="1"/>
            <p:nvPr/>
          </p:nvSpPr>
          <p:spPr>
            <a:xfrm>
              <a:off x="141270" y="2076074"/>
              <a:ext cx="171560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255" name="Marketing"/>
            <p:cNvSpPr txBox="1"/>
            <p:nvPr/>
          </p:nvSpPr>
          <p:spPr>
            <a:xfrm>
              <a:off x="141270" y="4083458"/>
              <a:ext cx="171560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256" name="RH"/>
            <p:cNvSpPr txBox="1"/>
            <p:nvPr/>
          </p:nvSpPr>
          <p:spPr>
            <a:xfrm>
              <a:off x="141270" y="5086888"/>
              <a:ext cx="718069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257" name="166,97"/>
            <p:cNvSpPr txBox="1"/>
            <p:nvPr/>
          </p:nvSpPr>
          <p:spPr>
            <a:xfrm>
              <a:off x="5504431" y="89960"/>
              <a:ext cx="1158261" cy="4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166,97</a:t>
              </a:r>
            </a:p>
          </p:txBody>
        </p:sp>
        <p:sp>
          <p:nvSpPr>
            <p:cNvPr id="258" name="181,92"/>
            <p:cNvSpPr txBox="1"/>
            <p:nvPr/>
          </p:nvSpPr>
          <p:spPr>
            <a:xfrm>
              <a:off x="6096260" y="533999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181,92</a:t>
              </a:r>
            </a:p>
          </p:txBody>
        </p:sp>
        <p:sp>
          <p:nvSpPr>
            <p:cNvPr id="259" name="162,51"/>
            <p:cNvSpPr txBox="1"/>
            <p:nvPr/>
          </p:nvSpPr>
          <p:spPr>
            <a:xfrm>
              <a:off x="5333156" y="1089117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162,51</a:t>
              </a:r>
            </a:p>
          </p:txBody>
        </p:sp>
        <p:sp>
          <p:nvSpPr>
            <p:cNvPr id="260" name="140,04"/>
            <p:cNvSpPr txBox="1"/>
            <p:nvPr/>
          </p:nvSpPr>
          <p:spPr>
            <a:xfrm>
              <a:off x="4455822" y="1522724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140,04</a:t>
              </a:r>
            </a:p>
          </p:txBody>
        </p:sp>
        <p:sp>
          <p:nvSpPr>
            <p:cNvPr id="261" name="138,90"/>
            <p:cNvSpPr txBox="1"/>
            <p:nvPr/>
          </p:nvSpPr>
          <p:spPr>
            <a:xfrm>
              <a:off x="4401273" y="2078028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138,90</a:t>
              </a:r>
            </a:p>
          </p:txBody>
        </p:sp>
        <p:sp>
          <p:nvSpPr>
            <p:cNvPr id="262" name="128,41"/>
            <p:cNvSpPr txBox="1"/>
            <p:nvPr/>
          </p:nvSpPr>
          <p:spPr>
            <a:xfrm>
              <a:off x="3996517" y="2527222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128,41</a:t>
              </a:r>
            </a:p>
          </p:txBody>
        </p:sp>
        <p:sp>
          <p:nvSpPr>
            <p:cNvPr id="263" name="194,16"/>
            <p:cNvSpPr txBox="1"/>
            <p:nvPr/>
          </p:nvSpPr>
          <p:spPr>
            <a:xfrm>
              <a:off x="6571513" y="3106525"/>
              <a:ext cx="1158261" cy="4191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194,16</a:t>
              </a:r>
            </a:p>
          </p:txBody>
        </p:sp>
        <p:sp>
          <p:nvSpPr>
            <p:cNvPr id="264" name="132,7"/>
            <p:cNvSpPr txBox="1"/>
            <p:nvPr/>
          </p:nvSpPr>
          <p:spPr>
            <a:xfrm>
              <a:off x="4163655" y="4094769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132,7</a:t>
              </a:r>
            </a:p>
          </p:txBody>
        </p:sp>
        <p:sp>
          <p:nvSpPr>
            <p:cNvPr id="265" name="170,09"/>
            <p:cNvSpPr txBox="1"/>
            <p:nvPr/>
          </p:nvSpPr>
          <p:spPr>
            <a:xfrm>
              <a:off x="5636020" y="4531890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170,09</a:t>
              </a:r>
            </a:p>
          </p:txBody>
        </p:sp>
        <p:sp>
          <p:nvSpPr>
            <p:cNvPr id="266" name="164,87"/>
            <p:cNvSpPr txBox="1"/>
            <p:nvPr/>
          </p:nvSpPr>
          <p:spPr>
            <a:xfrm>
              <a:off x="5437176" y="5083494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164,87</a:t>
              </a:r>
            </a:p>
          </p:txBody>
        </p:sp>
        <p:sp>
          <p:nvSpPr>
            <p:cNvPr id="267" name="174,29"/>
            <p:cNvSpPr txBox="1"/>
            <p:nvPr/>
          </p:nvSpPr>
          <p:spPr>
            <a:xfrm>
              <a:off x="5793540" y="5527488"/>
              <a:ext cx="115826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174,29</a:t>
              </a:r>
            </a:p>
          </p:txBody>
        </p:sp>
        <p:sp>
          <p:nvSpPr>
            <p:cNvPr id="268" name="206,54"/>
            <p:cNvSpPr txBox="1"/>
            <p:nvPr/>
          </p:nvSpPr>
          <p:spPr>
            <a:xfrm>
              <a:off x="7048963" y="3550308"/>
              <a:ext cx="1158261" cy="4191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206,54</a:t>
              </a:r>
            </a:p>
          </p:txBody>
        </p:sp>
        <p:sp>
          <p:nvSpPr>
            <p:cNvPr id="269" name="Rectangle"/>
            <p:cNvSpPr/>
            <p:nvPr/>
          </p:nvSpPr>
          <p:spPr>
            <a:xfrm>
              <a:off x="6702628" y="0"/>
              <a:ext cx="718069" cy="495900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0" name="Rectangle"/>
            <p:cNvSpPr/>
            <p:nvPr/>
          </p:nvSpPr>
          <p:spPr>
            <a:xfrm>
              <a:off x="7390994" y="488425"/>
              <a:ext cx="718069" cy="495900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1" name="Rectangle"/>
            <p:cNvSpPr/>
            <p:nvPr/>
          </p:nvSpPr>
          <p:spPr>
            <a:xfrm>
              <a:off x="6571513" y="1076125"/>
              <a:ext cx="718069" cy="495900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2" name="Rectangle"/>
            <p:cNvSpPr/>
            <p:nvPr/>
          </p:nvSpPr>
          <p:spPr>
            <a:xfrm>
              <a:off x="5699093" y="1576618"/>
              <a:ext cx="718069" cy="830204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3" name="Rectangle"/>
            <p:cNvSpPr/>
            <p:nvPr/>
          </p:nvSpPr>
          <p:spPr>
            <a:xfrm>
              <a:off x="5340059" y="2561327"/>
              <a:ext cx="718069" cy="495900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4" name="Rectangle"/>
            <p:cNvSpPr/>
            <p:nvPr/>
          </p:nvSpPr>
          <p:spPr>
            <a:xfrm>
              <a:off x="6908186" y="4567273"/>
              <a:ext cx="421047" cy="374335"/>
            </a:xfrm>
            <a:prstGeom prst="rect">
              <a:avLst/>
            </a:prstGeom>
            <a:solidFill>
              <a:srgbClr val="12162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5" name="Rectangle"/>
            <p:cNvSpPr/>
            <p:nvPr/>
          </p:nvSpPr>
          <p:spPr>
            <a:xfrm>
              <a:off x="5390893" y="4197758"/>
              <a:ext cx="718069" cy="308734"/>
            </a:xfrm>
            <a:prstGeom prst="rect">
              <a:avLst/>
            </a:prstGeom>
            <a:solidFill>
              <a:srgbClr val="1314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6" name="Rectangle"/>
            <p:cNvSpPr/>
            <p:nvPr/>
          </p:nvSpPr>
          <p:spPr>
            <a:xfrm>
              <a:off x="6702628" y="5127755"/>
              <a:ext cx="344184" cy="314930"/>
            </a:xfrm>
            <a:prstGeom prst="rect">
              <a:avLst/>
            </a:prstGeom>
            <a:solidFill>
              <a:srgbClr val="171C2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7" name="Rectangle"/>
            <p:cNvSpPr/>
            <p:nvPr/>
          </p:nvSpPr>
          <p:spPr>
            <a:xfrm>
              <a:off x="7031961" y="5623655"/>
              <a:ext cx="718069" cy="374334"/>
            </a:xfrm>
            <a:prstGeom prst="rect">
              <a:avLst/>
            </a:prstGeom>
            <a:solidFill>
              <a:srgbClr val="151A2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101600" indent="101600" algn="ctr" defTabSz="825500">
                <a:lnSpc>
                  <a:spcPct val="100000"/>
                </a:lnSpc>
                <a:defRPr spc="0"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79" name="Salaire de base moyen par services"/>
          <p:cNvSpPr txBox="1"/>
          <p:nvPr/>
        </p:nvSpPr>
        <p:spPr>
          <a:xfrm>
            <a:off x="2084103" y="11587164"/>
            <a:ext cx="7688251" cy="73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Salaire de base moyen par services</a:t>
            </a:r>
          </a:p>
        </p:txBody>
      </p:sp>
      <p:grpSp>
        <p:nvGrpSpPr>
          <p:cNvPr id="299" name="Grouper"/>
          <p:cNvGrpSpPr/>
          <p:nvPr/>
        </p:nvGrpSpPr>
        <p:grpSpPr>
          <a:xfrm>
            <a:off x="14071027" y="5388178"/>
            <a:ext cx="8204774" cy="5940179"/>
            <a:chOff x="0" y="0"/>
            <a:chExt cx="8204772" cy="5940177"/>
          </a:xfrm>
        </p:grpSpPr>
        <p:pic>
          <p:nvPicPr>
            <p:cNvPr id="280" name="vidéo-collée.png" descr="vidéo-collé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02" t="1654" r="1028" b="1180"/>
            <a:stretch>
              <a:fillRect/>
            </a:stretch>
          </p:blipFill>
          <p:spPr>
            <a:xfrm>
              <a:off x="0" y="1445"/>
              <a:ext cx="8204200" cy="5927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630"/>
                  </a:lnTo>
                  <a:lnTo>
                    <a:pt x="0" y="3258"/>
                  </a:lnTo>
                  <a:lnTo>
                    <a:pt x="10344" y="3258"/>
                  </a:lnTo>
                  <a:lnTo>
                    <a:pt x="20689" y="3258"/>
                  </a:lnTo>
                  <a:lnTo>
                    <a:pt x="20689" y="2470"/>
                  </a:lnTo>
                  <a:lnTo>
                    <a:pt x="20689" y="1682"/>
                  </a:lnTo>
                  <a:lnTo>
                    <a:pt x="19350" y="1680"/>
                  </a:lnTo>
                  <a:cubicBezTo>
                    <a:pt x="18614" y="1680"/>
                    <a:pt x="17602" y="1674"/>
                    <a:pt x="17101" y="1667"/>
                  </a:cubicBezTo>
                  <a:lnTo>
                    <a:pt x="16191" y="1656"/>
                  </a:lnTo>
                  <a:lnTo>
                    <a:pt x="16180" y="827"/>
                  </a:lnTo>
                  <a:lnTo>
                    <a:pt x="16170" y="0"/>
                  </a:lnTo>
                  <a:lnTo>
                    <a:pt x="8084" y="0"/>
                  </a:lnTo>
                  <a:lnTo>
                    <a:pt x="0" y="0"/>
                  </a:lnTo>
                  <a:close/>
                  <a:moveTo>
                    <a:pt x="0" y="3679"/>
                  </a:moveTo>
                  <a:lnTo>
                    <a:pt x="0" y="5307"/>
                  </a:lnTo>
                  <a:lnTo>
                    <a:pt x="0" y="6937"/>
                  </a:lnTo>
                  <a:lnTo>
                    <a:pt x="9452" y="6937"/>
                  </a:lnTo>
                  <a:lnTo>
                    <a:pt x="18904" y="6937"/>
                  </a:lnTo>
                  <a:lnTo>
                    <a:pt x="18904" y="6149"/>
                  </a:lnTo>
                  <a:lnTo>
                    <a:pt x="18904" y="5361"/>
                  </a:lnTo>
                  <a:lnTo>
                    <a:pt x="18458" y="5358"/>
                  </a:lnTo>
                  <a:cubicBezTo>
                    <a:pt x="18213" y="5357"/>
                    <a:pt x="17807" y="5351"/>
                    <a:pt x="17556" y="5345"/>
                  </a:cubicBezTo>
                  <a:lnTo>
                    <a:pt x="17101" y="5335"/>
                  </a:lnTo>
                  <a:lnTo>
                    <a:pt x="17090" y="4506"/>
                  </a:lnTo>
                  <a:lnTo>
                    <a:pt x="17080" y="3679"/>
                  </a:lnTo>
                  <a:lnTo>
                    <a:pt x="8540" y="3679"/>
                  </a:lnTo>
                  <a:lnTo>
                    <a:pt x="0" y="3679"/>
                  </a:lnTo>
                  <a:close/>
                  <a:moveTo>
                    <a:pt x="0" y="7358"/>
                  </a:moveTo>
                  <a:lnTo>
                    <a:pt x="0" y="8987"/>
                  </a:lnTo>
                  <a:lnTo>
                    <a:pt x="0" y="10616"/>
                  </a:lnTo>
                  <a:lnTo>
                    <a:pt x="8084" y="10616"/>
                  </a:lnTo>
                  <a:lnTo>
                    <a:pt x="16170" y="10616"/>
                  </a:lnTo>
                  <a:lnTo>
                    <a:pt x="16180" y="9788"/>
                  </a:lnTo>
                  <a:lnTo>
                    <a:pt x="16191" y="8960"/>
                  </a:lnTo>
                  <a:lnTo>
                    <a:pt x="17547" y="8946"/>
                  </a:lnTo>
                  <a:lnTo>
                    <a:pt x="18904" y="8933"/>
                  </a:lnTo>
                  <a:lnTo>
                    <a:pt x="18904" y="8145"/>
                  </a:lnTo>
                  <a:lnTo>
                    <a:pt x="18904" y="7358"/>
                  </a:lnTo>
                  <a:lnTo>
                    <a:pt x="9452" y="7358"/>
                  </a:lnTo>
                  <a:lnTo>
                    <a:pt x="0" y="7358"/>
                  </a:lnTo>
                  <a:close/>
                  <a:moveTo>
                    <a:pt x="0" y="11036"/>
                  </a:moveTo>
                  <a:lnTo>
                    <a:pt x="0" y="12638"/>
                  </a:lnTo>
                  <a:lnTo>
                    <a:pt x="0" y="14242"/>
                  </a:lnTo>
                  <a:lnTo>
                    <a:pt x="2250" y="14255"/>
                  </a:lnTo>
                  <a:cubicBezTo>
                    <a:pt x="3487" y="14262"/>
                    <a:pt x="5515" y="14263"/>
                    <a:pt x="6757" y="14256"/>
                  </a:cubicBezTo>
                  <a:cubicBezTo>
                    <a:pt x="8000" y="14249"/>
                    <a:pt x="9815" y="14242"/>
                    <a:pt x="10791" y="14242"/>
                  </a:cubicBezTo>
                  <a:lnTo>
                    <a:pt x="12565" y="14242"/>
                  </a:lnTo>
                  <a:lnTo>
                    <a:pt x="12565" y="13455"/>
                  </a:lnTo>
                  <a:lnTo>
                    <a:pt x="12565" y="12668"/>
                  </a:lnTo>
                  <a:lnTo>
                    <a:pt x="12119" y="12654"/>
                  </a:lnTo>
                  <a:lnTo>
                    <a:pt x="11672" y="12640"/>
                  </a:lnTo>
                  <a:lnTo>
                    <a:pt x="11662" y="11838"/>
                  </a:lnTo>
                  <a:lnTo>
                    <a:pt x="11652" y="11036"/>
                  </a:lnTo>
                  <a:lnTo>
                    <a:pt x="5826" y="11036"/>
                  </a:lnTo>
                  <a:lnTo>
                    <a:pt x="0" y="11036"/>
                  </a:lnTo>
                  <a:close/>
                  <a:moveTo>
                    <a:pt x="0" y="14715"/>
                  </a:moveTo>
                  <a:lnTo>
                    <a:pt x="0" y="16317"/>
                  </a:lnTo>
                  <a:lnTo>
                    <a:pt x="0" y="17921"/>
                  </a:lnTo>
                  <a:lnTo>
                    <a:pt x="4489" y="17934"/>
                  </a:lnTo>
                  <a:cubicBezTo>
                    <a:pt x="6958" y="17941"/>
                    <a:pt x="11019" y="17941"/>
                    <a:pt x="13514" y="17934"/>
                  </a:cubicBezTo>
                  <a:cubicBezTo>
                    <a:pt x="16009" y="17927"/>
                    <a:pt x="18849" y="17921"/>
                    <a:pt x="19825" y="17921"/>
                  </a:cubicBezTo>
                  <a:lnTo>
                    <a:pt x="21600" y="17921"/>
                  </a:lnTo>
                  <a:lnTo>
                    <a:pt x="21600" y="17133"/>
                  </a:lnTo>
                  <a:lnTo>
                    <a:pt x="21600" y="16346"/>
                  </a:lnTo>
                  <a:lnTo>
                    <a:pt x="20698" y="16332"/>
                  </a:lnTo>
                  <a:lnTo>
                    <a:pt x="19797" y="16319"/>
                  </a:lnTo>
                  <a:lnTo>
                    <a:pt x="19786" y="15516"/>
                  </a:lnTo>
                  <a:lnTo>
                    <a:pt x="19776" y="14715"/>
                  </a:lnTo>
                  <a:lnTo>
                    <a:pt x="9888" y="14715"/>
                  </a:lnTo>
                  <a:lnTo>
                    <a:pt x="0" y="14715"/>
                  </a:lnTo>
                  <a:close/>
                  <a:moveTo>
                    <a:pt x="0" y="18394"/>
                  </a:moveTo>
                  <a:lnTo>
                    <a:pt x="0" y="19996"/>
                  </a:lnTo>
                  <a:lnTo>
                    <a:pt x="0" y="21600"/>
                  </a:lnTo>
                  <a:lnTo>
                    <a:pt x="8540" y="21600"/>
                  </a:lnTo>
                  <a:lnTo>
                    <a:pt x="17080" y="21600"/>
                  </a:lnTo>
                  <a:lnTo>
                    <a:pt x="17090" y="20799"/>
                  </a:lnTo>
                  <a:lnTo>
                    <a:pt x="17101" y="19996"/>
                  </a:lnTo>
                  <a:lnTo>
                    <a:pt x="18439" y="19983"/>
                  </a:lnTo>
                  <a:lnTo>
                    <a:pt x="19778" y="19969"/>
                  </a:lnTo>
                  <a:lnTo>
                    <a:pt x="19778" y="19182"/>
                  </a:lnTo>
                  <a:lnTo>
                    <a:pt x="19778" y="18394"/>
                  </a:lnTo>
                  <a:lnTo>
                    <a:pt x="9889" y="18394"/>
                  </a:lnTo>
                  <a:lnTo>
                    <a:pt x="0" y="18394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81" name="Commercial"/>
            <p:cNvSpPr txBox="1"/>
            <p:nvPr/>
          </p:nvSpPr>
          <p:spPr>
            <a:xfrm>
              <a:off x="572" y="0"/>
              <a:ext cx="2010904" cy="888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Commercial</a:t>
              </a:r>
            </a:p>
          </p:txBody>
        </p:sp>
        <p:sp>
          <p:nvSpPr>
            <p:cNvPr id="282" name="Compta Finances"/>
            <p:cNvSpPr txBox="1"/>
            <p:nvPr/>
          </p:nvSpPr>
          <p:spPr>
            <a:xfrm>
              <a:off x="572" y="1017356"/>
              <a:ext cx="272919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Compta Finances</a:t>
              </a:r>
            </a:p>
          </p:txBody>
        </p:sp>
        <p:sp>
          <p:nvSpPr>
            <p:cNvPr id="283" name="Informatique"/>
            <p:cNvSpPr txBox="1"/>
            <p:nvPr/>
          </p:nvSpPr>
          <p:spPr>
            <a:xfrm>
              <a:off x="572" y="3038376"/>
              <a:ext cx="201090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Informatique</a:t>
              </a:r>
            </a:p>
          </p:txBody>
        </p:sp>
        <p:sp>
          <p:nvSpPr>
            <p:cNvPr id="284" name="Consultant"/>
            <p:cNvSpPr txBox="1"/>
            <p:nvPr/>
          </p:nvSpPr>
          <p:spPr>
            <a:xfrm>
              <a:off x="572" y="2024434"/>
              <a:ext cx="1746652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Consultant</a:t>
              </a:r>
            </a:p>
          </p:txBody>
        </p:sp>
        <p:sp>
          <p:nvSpPr>
            <p:cNvPr id="285" name="Marketing"/>
            <p:cNvSpPr txBox="1"/>
            <p:nvPr/>
          </p:nvSpPr>
          <p:spPr>
            <a:xfrm>
              <a:off x="572" y="4041598"/>
              <a:ext cx="1746652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Marketing</a:t>
              </a:r>
            </a:p>
          </p:txBody>
        </p:sp>
        <p:sp>
          <p:nvSpPr>
            <p:cNvPr id="286" name="RH"/>
            <p:cNvSpPr txBox="1"/>
            <p:nvPr/>
          </p:nvSpPr>
          <p:spPr>
            <a:xfrm>
              <a:off x="572" y="5051177"/>
              <a:ext cx="73106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RH</a:t>
              </a:r>
            </a:p>
          </p:txBody>
        </p:sp>
        <p:sp>
          <p:nvSpPr>
            <p:cNvPr id="287" name="18"/>
            <p:cNvSpPr txBox="1"/>
            <p:nvPr/>
          </p:nvSpPr>
          <p:spPr>
            <a:xfrm>
              <a:off x="4979749" y="9321"/>
              <a:ext cx="1179222" cy="428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</a:t>
              </a:r>
            </a:p>
          </p:txBody>
        </p:sp>
        <p:sp>
          <p:nvSpPr>
            <p:cNvPr id="288" name="23"/>
            <p:cNvSpPr txBox="1"/>
            <p:nvPr/>
          </p:nvSpPr>
          <p:spPr>
            <a:xfrm>
              <a:off x="6684422" y="463476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23</a:t>
              </a:r>
            </a:p>
          </p:txBody>
        </p:sp>
        <p:sp>
          <p:nvSpPr>
            <p:cNvPr id="289" name="19"/>
            <p:cNvSpPr txBox="1"/>
            <p:nvPr/>
          </p:nvSpPr>
          <p:spPr>
            <a:xfrm>
              <a:off x="5314220" y="1021100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19</a:t>
              </a:r>
            </a:p>
          </p:txBody>
        </p:sp>
        <p:sp>
          <p:nvSpPr>
            <p:cNvPr id="290" name="21"/>
            <p:cNvSpPr txBox="1"/>
            <p:nvPr/>
          </p:nvSpPr>
          <p:spPr>
            <a:xfrm>
              <a:off x="5996739" y="1474254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21</a:t>
              </a:r>
            </a:p>
          </p:txBody>
        </p:sp>
        <p:sp>
          <p:nvSpPr>
            <p:cNvPr id="291" name="21"/>
            <p:cNvSpPr txBox="1"/>
            <p:nvPr/>
          </p:nvSpPr>
          <p:spPr>
            <a:xfrm>
              <a:off x="5996821" y="2013757"/>
              <a:ext cx="117922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21</a:t>
              </a:r>
            </a:p>
          </p:txBody>
        </p:sp>
        <p:sp>
          <p:nvSpPr>
            <p:cNvPr id="292" name="18"/>
            <p:cNvSpPr txBox="1"/>
            <p:nvPr/>
          </p:nvSpPr>
          <p:spPr>
            <a:xfrm>
              <a:off x="4971448" y="2471129"/>
              <a:ext cx="117922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18</a:t>
              </a:r>
            </a:p>
          </p:txBody>
        </p:sp>
        <p:sp>
          <p:nvSpPr>
            <p:cNvPr id="293" name="13"/>
            <p:cNvSpPr txBox="1"/>
            <p:nvPr/>
          </p:nvSpPr>
          <p:spPr>
            <a:xfrm>
              <a:off x="3254316" y="3043118"/>
              <a:ext cx="1179222" cy="431801"/>
            </a:xfrm>
            <a:prstGeom prst="rect">
              <a:avLst/>
            </a:prstGeom>
            <a:solidFill>
              <a:srgbClr val="6C98C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13</a:t>
              </a:r>
            </a:p>
          </p:txBody>
        </p:sp>
        <p:sp>
          <p:nvSpPr>
            <p:cNvPr id="294" name="22"/>
            <p:cNvSpPr txBox="1"/>
            <p:nvPr/>
          </p:nvSpPr>
          <p:spPr>
            <a:xfrm>
              <a:off x="6332502" y="4041774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  <p:sp>
          <p:nvSpPr>
            <p:cNvPr id="295" name="24"/>
            <p:cNvSpPr txBox="1"/>
            <p:nvPr/>
          </p:nvSpPr>
          <p:spPr>
            <a:xfrm>
              <a:off x="7025551" y="4493631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24</a:t>
              </a:r>
            </a:p>
          </p:txBody>
        </p:sp>
        <p:sp>
          <p:nvSpPr>
            <p:cNvPr id="296" name="22"/>
            <p:cNvSpPr txBox="1"/>
            <p:nvPr/>
          </p:nvSpPr>
          <p:spPr>
            <a:xfrm>
              <a:off x="6332502" y="5052969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22</a:t>
              </a:r>
            </a:p>
          </p:txBody>
        </p:sp>
        <p:sp>
          <p:nvSpPr>
            <p:cNvPr id="297" name="19"/>
            <p:cNvSpPr txBox="1"/>
            <p:nvPr/>
          </p:nvSpPr>
          <p:spPr>
            <a:xfrm>
              <a:off x="5314364" y="5495614"/>
              <a:ext cx="1179222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19</a:t>
              </a:r>
            </a:p>
          </p:txBody>
        </p:sp>
        <p:sp>
          <p:nvSpPr>
            <p:cNvPr id="298" name="14"/>
            <p:cNvSpPr txBox="1"/>
            <p:nvPr/>
          </p:nvSpPr>
          <p:spPr>
            <a:xfrm>
              <a:off x="3610038" y="3482461"/>
              <a:ext cx="1179223" cy="419101"/>
            </a:xfrm>
            <a:prstGeom prst="rect">
              <a:avLst/>
            </a:prstGeom>
            <a:solidFill>
              <a:srgbClr val="F3A46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R="101600" indent="101600" algn="r">
                <a:defRPr spc="-22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14</a:t>
              </a:r>
            </a:p>
          </p:txBody>
        </p:sp>
      </p:grpSp>
      <p:sp>
        <p:nvSpPr>
          <p:cNvPr id="300" name="Femmes"/>
          <p:cNvSpPr txBox="1"/>
          <p:nvPr/>
        </p:nvSpPr>
        <p:spPr>
          <a:xfrm>
            <a:off x="11257284" y="9634074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6C98C3"/>
                </a:solidFill>
              </a:defRPr>
            </a:lvl1pPr>
          </a:lstStyle>
          <a:p>
            <a:pPr/>
            <a:r>
              <a:t>Femmes</a:t>
            </a:r>
          </a:p>
        </p:txBody>
      </p:sp>
      <p:sp>
        <p:nvSpPr>
          <p:cNvPr id="301" name="Hommes"/>
          <p:cNvSpPr txBox="1"/>
          <p:nvPr/>
        </p:nvSpPr>
        <p:spPr>
          <a:xfrm>
            <a:off x="11257284" y="10573923"/>
            <a:ext cx="2313932" cy="738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>
              <a:defRPr>
                <a:solidFill>
                  <a:srgbClr val="EF8636"/>
                </a:solidFill>
              </a:defRPr>
            </a:lvl1pPr>
          </a:lstStyle>
          <a:p>
            <a:pPr/>
            <a:r>
              <a:t>Hommes</a:t>
            </a:r>
          </a:p>
        </p:txBody>
      </p:sp>
      <p:sp>
        <p:nvSpPr>
          <p:cNvPr id="302" name="les services consultants et RH offrent un meilleur variable aux femmes"/>
          <p:cNvSpPr txBox="1"/>
          <p:nvPr/>
        </p:nvSpPr>
        <p:spPr>
          <a:xfrm>
            <a:off x="13948824" y="3544481"/>
            <a:ext cx="8437050" cy="138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les services consultants et RH offrent un meilleur variable aux femmes</a:t>
            </a:r>
          </a:p>
        </p:txBody>
      </p:sp>
      <p:sp>
        <p:nvSpPr>
          <p:cNvPr id="303" name="Variable moyen par services"/>
          <p:cNvSpPr txBox="1"/>
          <p:nvPr/>
        </p:nvSpPr>
        <p:spPr>
          <a:xfrm>
            <a:off x="15052843" y="11587164"/>
            <a:ext cx="6229011" cy="73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/>
          </a:lstStyle>
          <a:p>
            <a:pPr/>
            <a:r>
              <a:t>Variable moyen par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D5D5"/>
      </a:dk1>
      <a:lt1>
        <a:srgbClr val="D5D5D5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39" strike="noStrike" sz="40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39" strike="noStrike" sz="4000" u="none" kumimoji="0" normalizeH="0">
            <a:ln>
              <a:noFill/>
            </a:ln>
            <a:solidFill>
              <a:srgbClr val="D5D5D5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